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y="5143500" cx="9144000"/>
  <p:notesSz cx="6858000" cy="9144000"/>
  <p:embeddedFontLst>
    <p:embeddedFont>
      <p:font typeface="PT Sans Narrow"/>
      <p:regular r:id="rId17"/>
      <p:bold r:id="rId18"/>
    </p:embeddedFont>
    <p:embeddedFont>
      <p:font typeface="Open Sans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6C187BC-39CA-4F17-9DB4-4C4310628298}">
  <a:tblStyle styleId="{C6C187BC-39CA-4F17-9DB4-4C431062829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-bold.fntdata"/><Relationship Id="rId11" Type="http://schemas.openxmlformats.org/officeDocument/2006/relationships/slide" Target="slides/slide5.xml"/><Relationship Id="rId22" Type="http://schemas.openxmlformats.org/officeDocument/2006/relationships/font" Target="fonts/OpenSans-boldItalic.fntdata"/><Relationship Id="rId10" Type="http://schemas.openxmlformats.org/officeDocument/2006/relationships/slide" Target="slides/slide4.xml"/><Relationship Id="rId21" Type="http://schemas.openxmlformats.org/officeDocument/2006/relationships/font" Target="fonts/OpenSans-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PTSansNarrow-regular.fntdata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19" Type="http://schemas.openxmlformats.org/officeDocument/2006/relationships/font" Target="fonts/OpenSans-regular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PTSansNarrow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12ef58328b9_0_2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12ef58328b9_0_2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2ef58328b9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2ef58328b9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2ef58328b9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12ef58328b9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12ef58328b9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12ef58328b9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36ce176a8d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136ce176a8d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36ce176a8d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36ce176a8d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3e53116005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13e53116005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13e5311600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13e5311600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3e53116005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13e53116005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7007735" y="3176888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1575035" y="3158252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2" name="Google Shape;12;p2"/>
          <p:cNvGrpSpPr/>
          <p:nvPr/>
        </p:nvGrpSpPr>
        <p:grpSpPr>
          <a:xfrm>
            <a:off x="1004144" y="1022025"/>
            <a:ext cx="7136668" cy="152400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5" name="Google Shape;15;p2"/>
          <p:cNvGrpSpPr/>
          <p:nvPr/>
        </p:nvGrpSpPr>
        <p:grpSpPr>
          <a:xfrm>
            <a:off x="1004151" y="3969100"/>
            <a:ext cx="7136668" cy="152400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" name="Google Shape;18;p2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1"/>
          <p:cNvSpPr txBox="1"/>
          <p:nvPr>
            <p:ph hasCustomPrompt="1" type="title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8" name="Google Shape;58;p11"/>
          <p:cNvSpPr txBox="1"/>
          <p:nvPr>
            <p:ph idx="1" type="body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50" y="2571900"/>
            <a:ext cx="91440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3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48324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6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90250" y="526350"/>
            <a:ext cx="56136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7" name="Google Shape;47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idx="1" type="body"/>
          </p:nvPr>
        </p:nvSpPr>
        <p:spPr>
          <a:xfrm>
            <a:off x="311700" y="4230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24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54" name="Google Shape;5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trop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image" Target="../media/image9.png"/><Relationship Id="rId11" Type="http://schemas.openxmlformats.org/officeDocument/2006/relationships/image" Target="../media/image4.png"/><Relationship Id="rId10" Type="http://schemas.openxmlformats.org/officeDocument/2006/relationships/image" Target="../media/image13.png"/><Relationship Id="rId12" Type="http://schemas.openxmlformats.org/officeDocument/2006/relationships/image" Target="../media/image1.png"/><Relationship Id="rId9" Type="http://schemas.openxmlformats.org/officeDocument/2006/relationships/image" Target="../media/image7.png"/><Relationship Id="rId5" Type="http://schemas.openxmlformats.org/officeDocument/2006/relationships/image" Target="../media/image14.png"/><Relationship Id="rId6" Type="http://schemas.openxmlformats.org/officeDocument/2006/relationships/image" Target="../media/image5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/>
              <a:t>Периферийные</a:t>
            </a:r>
            <a:r>
              <a:rPr lang="ru" sz="3000"/>
              <a:t> устройства. </a:t>
            </a:r>
            <a:endParaRPr sz="3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/>
              <a:t>Устройства для погружения в виртуальную реальность</a:t>
            </a:r>
            <a:endParaRPr sz="3000"/>
          </a:p>
        </p:txBody>
      </p:sp>
      <p:sp>
        <p:nvSpPr>
          <p:cNvPr id="67" name="Google Shape;67;p13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Устройства ввода и вывода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2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Резюме</a:t>
            </a:r>
            <a:endParaRPr/>
          </a:p>
        </p:txBody>
      </p:sp>
      <p:sp>
        <p:nvSpPr>
          <p:cNvPr id="153" name="Google Shape;153;p22"/>
          <p:cNvSpPr txBox="1"/>
          <p:nvPr>
            <p:ph idx="1" type="body"/>
          </p:nvPr>
        </p:nvSpPr>
        <p:spPr>
          <a:xfrm>
            <a:off x="313050" y="1434250"/>
            <a:ext cx="8520600" cy="104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Сейчас – как раз то самое время, когда настоящее на наших глазах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превращается в будущее.</a:t>
            </a:r>
            <a:endParaRPr/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Айзек Азимов</a:t>
            </a:r>
            <a:endParaRPr/>
          </a:p>
        </p:txBody>
      </p:sp>
      <p:sp>
        <p:nvSpPr>
          <p:cNvPr id="154" name="Google Shape;154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/>
          <p:nvPr>
            <p:ph type="title"/>
          </p:nvPr>
        </p:nvSpPr>
        <p:spPr>
          <a:xfrm>
            <a:off x="311700" y="64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Задание 1</a:t>
            </a:r>
            <a:endParaRPr/>
          </a:p>
        </p:txBody>
      </p:sp>
      <p:sp>
        <p:nvSpPr>
          <p:cNvPr id="73" name="Google Shape;73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74" name="Google Shape;74;p14"/>
          <p:cNvSpPr txBox="1"/>
          <p:nvPr/>
        </p:nvSpPr>
        <p:spPr>
          <a:xfrm>
            <a:off x="311700" y="4445025"/>
            <a:ext cx="83385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Смолин А. А., Жданов Д. Д., Потемин И. С., Меженин А. В., Богатырев В. А. Системы виртуальной, дополненной и смешанной реальности: учебное пособие. СПб.: Университет ИТМО, 2018. 59 с. https://books.ifmo.ru/file/pdf/2321.pdf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5" name="Google Shape;7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6875" y="764725"/>
            <a:ext cx="2742450" cy="344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/>
          <p:nvPr>
            <p:ph type="title"/>
          </p:nvPr>
        </p:nvSpPr>
        <p:spPr>
          <a:xfrm>
            <a:off x="311700" y="2164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Задание 2. </a:t>
            </a:r>
            <a:endParaRPr/>
          </a:p>
        </p:txBody>
      </p:sp>
      <p:sp>
        <p:nvSpPr>
          <p:cNvPr id="81" name="Google Shape;81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graphicFrame>
        <p:nvGraphicFramePr>
          <p:cNvPr id="82" name="Google Shape;82;p15"/>
          <p:cNvGraphicFramePr/>
          <p:nvPr/>
        </p:nvGraphicFramePr>
        <p:xfrm>
          <a:off x="952500" y="1428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{C6C187BC-39CA-4F17-9DB4-4C4310628298}</a:tableStyleId>
              </a:tblPr>
              <a:tblGrid>
                <a:gridCol w="1560375"/>
                <a:gridCol w="5678625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№ вопроса</a:t>
                      </a:r>
                      <a:endParaRPr b="1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Ответы</a:t>
                      </a:r>
                      <a:endParaRPr b="1"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rgbClr val="E7E6E6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</a:t>
                      </a:r>
                      <a:endParaRPr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ДА</a:t>
                      </a:r>
                      <a:endParaRPr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chemeClr val="lt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</a:t>
                      </a:r>
                      <a:endParaRPr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ДА</a:t>
                      </a:r>
                      <a:endParaRPr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chemeClr val="lt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3</a:t>
                      </a:r>
                      <a:endParaRPr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ДА</a:t>
                      </a:r>
                      <a:endParaRPr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solidFill>
                      <a:schemeClr val="lt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4</a:t>
                      </a:r>
                      <a:endParaRPr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НЕТ</a:t>
                      </a:r>
                      <a:endParaRPr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5</a:t>
                      </a:r>
                      <a:endParaRPr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ДА</a:t>
                      </a:r>
                      <a:endParaRPr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6</a:t>
                      </a:r>
                      <a:endParaRPr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НЕТ</a:t>
                      </a:r>
                      <a:endParaRPr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6"/>
          <p:cNvSpPr txBox="1"/>
          <p:nvPr>
            <p:ph type="title"/>
          </p:nvPr>
        </p:nvSpPr>
        <p:spPr>
          <a:xfrm>
            <a:off x="321650" y="181300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Шлем виртуальной реальности (вид спереди и сбоку) </a:t>
            </a:r>
            <a:endParaRPr/>
          </a:p>
        </p:txBody>
      </p:sp>
      <p:sp>
        <p:nvSpPr>
          <p:cNvPr id="88" name="Google Shape;88;p16"/>
          <p:cNvSpPr txBox="1"/>
          <p:nvPr/>
        </p:nvSpPr>
        <p:spPr>
          <a:xfrm>
            <a:off x="311700" y="4597425"/>
            <a:ext cx="8092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VIVE Cosmos Elite. Руководство пользователя. https://cornu.ru/manuals/el001.pdf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9" name="Google Shape;89;p16"/>
          <p:cNvSpPr txBox="1"/>
          <p:nvPr/>
        </p:nvSpPr>
        <p:spPr>
          <a:xfrm>
            <a:off x="5742000" y="1228625"/>
            <a:ext cx="3325800" cy="28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1 – Две камеры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2 – Передняя крышка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3 – Датчик отслеживания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4 – Фиксирующий пояс шлема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5 – Верхний ремешок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6 – Кабель шлема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7 – Фиксатор кабеля шлема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8 – Накладные наушники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9 – Боковые камеры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10 – Индикатор состояния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11 – Кнопка шлема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0" name="Google Shape;90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pic>
        <p:nvPicPr>
          <p:cNvPr id="91" name="Google Shape;9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076225"/>
            <a:ext cx="5437200" cy="31050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/>
          <p:nvPr>
            <p:ph type="title"/>
          </p:nvPr>
        </p:nvSpPr>
        <p:spPr>
          <a:xfrm>
            <a:off x="311700" y="2164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Шлем виртуальной реальности (вид спереди и сбоку) </a:t>
            </a:r>
            <a:endParaRPr/>
          </a:p>
        </p:txBody>
      </p:sp>
      <p:sp>
        <p:nvSpPr>
          <p:cNvPr id="97" name="Google Shape;97;p17"/>
          <p:cNvSpPr txBox="1"/>
          <p:nvPr/>
        </p:nvSpPr>
        <p:spPr>
          <a:xfrm>
            <a:off x="311700" y="4597425"/>
            <a:ext cx="8092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VIVE Cosmos Elite. Руководство пользователя. https://cornu.ru/manuals/el001.pdf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8" name="Google Shape;98;p17"/>
          <p:cNvSpPr txBox="1"/>
          <p:nvPr/>
        </p:nvSpPr>
        <p:spPr>
          <a:xfrm>
            <a:off x="5742000" y="1304825"/>
            <a:ext cx="3325800" cy="28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1 – Регулировочный диск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2 – Боковая накладка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3 – Передняя накладка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4 – Микрофон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5 – Окуляры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6 – Накладка для носа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7 – Ручка IPD (расстояние между окулярами)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8 – Рамка подкладки для лица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9 – Подкладка для лица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10 – Задняя накладка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11 – Фиксирующий пояс шлема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9" name="Google Shape;9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pic>
        <p:nvPicPr>
          <p:cNvPr id="100" name="Google Shape;10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457225"/>
            <a:ext cx="5437199" cy="231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8"/>
          <p:cNvSpPr txBox="1"/>
          <p:nvPr>
            <p:ph type="title"/>
          </p:nvPr>
        </p:nvSpPr>
        <p:spPr>
          <a:xfrm>
            <a:off x="311700" y="2164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Задание 3. </a:t>
            </a:r>
            <a:endParaRPr/>
          </a:p>
        </p:txBody>
      </p:sp>
      <p:sp>
        <p:nvSpPr>
          <p:cNvPr id="106" name="Google Shape;106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pic>
        <p:nvPicPr>
          <p:cNvPr id="107" name="Google Shape;10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0450" y="1089425"/>
            <a:ext cx="4353201" cy="248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74575" y="1339550"/>
            <a:ext cx="4668850" cy="1985775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8"/>
          <p:cNvSpPr txBox="1"/>
          <p:nvPr/>
        </p:nvSpPr>
        <p:spPr>
          <a:xfrm>
            <a:off x="863100" y="3403900"/>
            <a:ext cx="2721000" cy="149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А:</a:t>
            </a:r>
            <a:endParaRPr b="1"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5 – </a:t>
            </a:r>
            <a:r>
              <a:rPr b="1"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Верхний ремешок</a:t>
            </a:r>
            <a:endParaRPr b="1"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6 – </a:t>
            </a:r>
            <a:r>
              <a:rPr b="1"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Кабель шлема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10 – </a:t>
            </a:r>
            <a:r>
              <a:rPr b="1"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Индикатор состояния</a:t>
            </a:r>
            <a:endParaRPr b="1"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11 – </a:t>
            </a:r>
            <a:r>
              <a:rPr b="1"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Кнопка шлема</a:t>
            </a:r>
            <a:endParaRPr b="1"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0" name="Google Shape;110;p18"/>
          <p:cNvSpPr txBox="1"/>
          <p:nvPr/>
        </p:nvSpPr>
        <p:spPr>
          <a:xfrm>
            <a:off x="2541600" y="637550"/>
            <a:ext cx="8442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100">
                <a:latin typeface="Open Sans"/>
                <a:ea typeface="Open Sans"/>
                <a:cs typeface="Open Sans"/>
                <a:sym typeface="Open Sans"/>
              </a:rPr>
              <a:t>А</a:t>
            </a:r>
            <a:endParaRPr b="1" sz="21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1" name="Google Shape;111;p18"/>
          <p:cNvSpPr txBox="1"/>
          <p:nvPr/>
        </p:nvSpPr>
        <p:spPr>
          <a:xfrm>
            <a:off x="5640525" y="662050"/>
            <a:ext cx="8442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100">
                <a:latin typeface="Open Sans"/>
                <a:ea typeface="Open Sans"/>
                <a:cs typeface="Open Sans"/>
                <a:sym typeface="Open Sans"/>
              </a:rPr>
              <a:t>Б</a:t>
            </a:r>
            <a:endParaRPr b="1" sz="21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2" name="Google Shape;112;p18"/>
          <p:cNvSpPr txBox="1"/>
          <p:nvPr/>
        </p:nvSpPr>
        <p:spPr>
          <a:xfrm>
            <a:off x="4411925" y="3456175"/>
            <a:ext cx="3325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Б:</a:t>
            </a:r>
            <a:endParaRPr b="1"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1 – </a:t>
            </a:r>
            <a:r>
              <a:rPr b="1"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Регулировочный диск</a:t>
            </a:r>
            <a:endParaRPr b="1"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4 – </a:t>
            </a:r>
            <a:r>
              <a:rPr b="1"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Микрофон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3" name="Google Shape;113;p18"/>
          <p:cNvSpPr txBox="1"/>
          <p:nvPr/>
        </p:nvSpPr>
        <p:spPr>
          <a:xfrm>
            <a:off x="311700" y="4597425"/>
            <a:ext cx="8092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VIVE Cosmos Elite. Руководство пользователя. https://cornu.ru/manuals/el001.pdf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9"/>
          <p:cNvSpPr txBox="1"/>
          <p:nvPr>
            <p:ph type="title"/>
          </p:nvPr>
        </p:nvSpPr>
        <p:spPr>
          <a:xfrm>
            <a:off x="311700" y="2164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Задание 4. </a:t>
            </a:r>
            <a:endParaRPr/>
          </a:p>
        </p:txBody>
      </p:sp>
      <p:sp>
        <p:nvSpPr>
          <p:cNvPr id="119" name="Google Shape;119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pic>
        <p:nvPicPr>
          <p:cNvPr id="120" name="Google Shape;12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9250" y="1087911"/>
            <a:ext cx="2295553" cy="1649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97752" y="818213"/>
            <a:ext cx="1659150" cy="218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49076" y="869475"/>
            <a:ext cx="1824450" cy="222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46400" y="3017000"/>
            <a:ext cx="2045725" cy="160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40550" y="2945775"/>
            <a:ext cx="1951048" cy="1745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10550" y="1270274"/>
            <a:ext cx="438150" cy="41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521100" y="1218574"/>
            <a:ext cx="438150" cy="41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838675" y="1199524"/>
            <a:ext cx="428625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401675" y="3415549"/>
            <a:ext cx="43815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701425" y="3429838"/>
            <a:ext cx="428625" cy="42862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9"/>
          <p:cNvSpPr txBox="1"/>
          <p:nvPr/>
        </p:nvSpPr>
        <p:spPr>
          <a:xfrm>
            <a:off x="311700" y="4597425"/>
            <a:ext cx="8092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VIVE Cosmos Elite. Руководство пользователя. https://cornu.ru/manuals/el001.pdf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0"/>
          <p:cNvSpPr txBox="1"/>
          <p:nvPr>
            <p:ph type="title"/>
          </p:nvPr>
        </p:nvSpPr>
        <p:spPr>
          <a:xfrm>
            <a:off x="321650" y="181300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Контроллеры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311700" y="4597425"/>
            <a:ext cx="8092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VIVE Cosmos Elite. Руководство пользователя. https://cornu.ru/manuals/el001.pdf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7" name="Google Shape;137;p20"/>
          <p:cNvSpPr txBox="1"/>
          <p:nvPr/>
        </p:nvSpPr>
        <p:spPr>
          <a:xfrm>
            <a:off x="5742000" y="1457225"/>
            <a:ext cx="3325800" cy="21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1 – Кнопка «Меню»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2 – Сенсорная панель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3 – Кнопка «Система»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4 – Порт micro-USB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5 – Датчик отслеживания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6 – Накладка для носа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7 – Курок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8 – Кнопка «Захват»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8" name="Google Shape;138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pic>
        <p:nvPicPr>
          <p:cNvPr id="139" name="Google Shape;13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3800" y="965763"/>
            <a:ext cx="4146492" cy="3403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1"/>
          <p:cNvSpPr txBox="1"/>
          <p:nvPr>
            <p:ph type="title"/>
          </p:nvPr>
        </p:nvSpPr>
        <p:spPr>
          <a:xfrm>
            <a:off x="311700" y="2164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Задание 6. </a:t>
            </a:r>
            <a:endParaRPr/>
          </a:p>
        </p:txBody>
      </p:sp>
      <p:sp>
        <p:nvSpPr>
          <p:cNvPr id="145" name="Google Shape;145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sp>
        <p:nvSpPr>
          <p:cNvPr id="146" name="Google Shape;146;p21"/>
          <p:cNvSpPr txBox="1"/>
          <p:nvPr/>
        </p:nvSpPr>
        <p:spPr>
          <a:xfrm>
            <a:off x="311700" y="4597425"/>
            <a:ext cx="8092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VIVE Cosmos Elite. Руководство пользователя. https://cornu.ru/manuals/el001.pdf</a:t>
            </a:r>
            <a:endParaRPr sz="10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47" name="Google Shape;14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4025" y="1186900"/>
            <a:ext cx="6722825" cy="216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ropic">
  <a:themeElements>
    <a:clrScheme name="Tropic">
      <a:dk1>
        <a:srgbClr val="A1E8D9"/>
      </a:dk1>
      <a:lt1>
        <a:srgbClr val="FFFFFF"/>
      </a:lt1>
      <a:dk2>
        <a:srgbClr val="695D46"/>
      </a:dk2>
      <a:lt2>
        <a:srgbClr val="B3A77D"/>
      </a:lt2>
      <a:accent1>
        <a:srgbClr val="EF6C00"/>
      </a:accent1>
      <a:accent2>
        <a:srgbClr val="CE93D8"/>
      </a:accent2>
      <a:accent3>
        <a:srgbClr val="4DB6AC"/>
      </a:accent3>
      <a:accent4>
        <a:srgbClr val="FF9800"/>
      </a:accent4>
      <a:accent5>
        <a:srgbClr val="009668"/>
      </a:accent5>
      <a:accent6>
        <a:srgbClr val="EEFF41"/>
      </a:accent6>
      <a:hlink>
        <a:srgbClr val="009668"/>
      </a:hlink>
      <a:folHlink>
        <a:srgbClr val="00966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