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5" r:id="rId2"/>
    <p:sldId id="262" r:id="rId3"/>
    <p:sldId id="297" r:id="rId4"/>
    <p:sldId id="267" r:id="rId5"/>
    <p:sldId id="268" r:id="rId6"/>
    <p:sldId id="269" r:id="rId7"/>
    <p:sldId id="273" r:id="rId8"/>
    <p:sldId id="274" r:id="rId9"/>
    <p:sldId id="275" r:id="rId10"/>
    <p:sldId id="276" r:id="rId11"/>
    <p:sldId id="270" r:id="rId12"/>
    <p:sldId id="272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66" r:id="rId22"/>
    <p:sldId id="285" r:id="rId23"/>
    <p:sldId id="264" r:id="rId24"/>
    <p:sldId id="286" r:id="rId25"/>
    <p:sldId id="287" r:id="rId26"/>
    <p:sldId id="288" r:id="rId27"/>
    <p:sldId id="294" r:id="rId28"/>
    <p:sldId id="295" r:id="rId29"/>
    <p:sldId id="296" r:id="rId30"/>
    <p:sldId id="293" r:id="rId31"/>
    <p:sldId id="263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48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2388840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r>
              <a:rPr lang="ru-RU" dirty="0" smtClean="0"/>
              <a:t>Итоговое (конкурсное) занятие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/>
              <a:t>Разработка проекта </a:t>
            </a:r>
            <a:br>
              <a:rPr lang="ru-RU" sz="3200" b="1" dirty="0" smtClean="0"/>
            </a:br>
            <a:r>
              <a:rPr lang="ru-RU" sz="3200" b="1" dirty="0" smtClean="0"/>
              <a:t>«Программируем созвездия»</a:t>
            </a:r>
            <a:endParaRPr lang="ru-RU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419872" y="5868561"/>
            <a:ext cx="21241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Тула, 2022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998239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" name="Picture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324528" cy="10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ВСПОМНИМ…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61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-180528" y="99985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19621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1241375"/>
            <a:ext cx="80648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Какие известны команды для работы с цветом</a:t>
            </a:r>
            <a:r>
              <a:rPr lang="ru-RU" sz="3200" dirty="0" smtClean="0"/>
              <a:t>?</a:t>
            </a:r>
            <a:endParaRPr lang="ru-RU" sz="3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20154" y="1052736"/>
            <a:ext cx="5950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3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19667" y="2411674"/>
            <a:ext cx="3260246" cy="22262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kern="1800" dirty="0" err="1" smtClean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penColor</a:t>
            </a:r>
            <a:r>
              <a:rPr lang="ru-RU" kern="1800" dirty="0" smtClean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kern="1800" dirty="0" err="1" smtClean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color</a:t>
            </a:r>
            <a:r>
              <a:rPr lang="ru-RU" kern="1800" dirty="0" smtClean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kern="18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en-US" kern="1800" dirty="0" err="1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brushColor</a:t>
            </a:r>
            <a:r>
              <a:rPr lang="en-US" kern="1800" dirty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(color)</a:t>
            </a:r>
            <a:r>
              <a:rPr lang="en-US" dirty="0"/>
              <a:t> </a:t>
            </a:r>
            <a:endParaRPr lang="ru-RU" dirty="0"/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kern="1800" dirty="0" err="1" smtClean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penSize</a:t>
            </a:r>
            <a:r>
              <a:rPr lang="ru-RU" kern="1800" dirty="0" smtClean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kern="1800" dirty="0" err="1" smtClean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width</a:t>
            </a:r>
            <a:r>
              <a:rPr lang="ru-RU" kern="1800" dirty="0" smtClean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 marL="342900" indent="-342900" algn="just">
              <a:lnSpc>
                <a:spcPct val="150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endParaRPr lang="ru-RU" dirty="0"/>
          </a:p>
          <a:p>
            <a:pPr marL="342900" lvl="0" indent="-342900" algn="just">
              <a:lnSpc>
                <a:spcPct val="150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316368" y="2411674"/>
            <a:ext cx="3288080" cy="13388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en-US" kern="1800" dirty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penColor</a:t>
            </a:r>
            <a:r>
              <a:rPr lang="en-US" kern="1800" dirty="0" smtClean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kern="1800" dirty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"</a:t>
            </a:r>
            <a:r>
              <a:rPr lang="en-US" kern="1800" dirty="0" smtClean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green")</a:t>
            </a:r>
            <a:endParaRPr lang="en-US" kern="1800" dirty="0">
              <a:latin typeface="Courier New" panose="02070309020205020404" pitchFamily="49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en-US" kern="1800" dirty="0" err="1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brushColor</a:t>
            </a:r>
            <a:r>
              <a:rPr lang="en-US" kern="1800" dirty="0" smtClean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kern="1800" dirty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"</a:t>
            </a:r>
            <a:r>
              <a:rPr lang="en-US" kern="1800" dirty="0" smtClean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yellow")</a:t>
            </a:r>
            <a:endParaRPr lang="en-US" kern="1800" dirty="0">
              <a:latin typeface="Courier New" panose="02070309020205020404" pitchFamily="49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en-US" kern="1800" dirty="0" err="1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penSize</a:t>
            </a:r>
            <a:r>
              <a:rPr lang="en-US" kern="1800" dirty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(3)</a:t>
            </a:r>
            <a:endParaRPr lang="ru-RU" kern="1800" dirty="0">
              <a:latin typeface="Courier New" panose="02070309020205020404" pitchFamily="49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/>
          <p:nvPr/>
        </p:nvPicPr>
        <p:blipFill>
          <a:blip r:embed="rId3"/>
          <a:stretch>
            <a:fillRect/>
          </a:stretch>
        </p:blipFill>
        <p:spPr>
          <a:xfrm>
            <a:off x="1065221" y="3864120"/>
            <a:ext cx="3482340" cy="244665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880845" y="4154343"/>
            <a:ext cx="2941831" cy="4732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kern="1800" dirty="0" smtClean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penColor(</a:t>
            </a:r>
            <a:r>
              <a:rPr lang="ru-RU" kern="1800" dirty="0" smtClean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106,15,198</a:t>
            </a:r>
            <a:r>
              <a:rPr lang="en-US" kern="1800" dirty="0" smtClean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en-US" kern="1800" dirty="0">
              <a:latin typeface="Courier New" panose="02070309020205020404" pitchFamily="49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8754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" name="Picture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324528" cy="10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ВСПОМНИМ…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61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-180528" y="99985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19621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1241375"/>
            <a:ext cx="80648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dirty="0"/>
              <a:t>Какие команды исполнителя известны для </a:t>
            </a:r>
            <a:r>
              <a:rPr lang="ru-RU" sz="3200" dirty="0" smtClean="0"/>
              <a:t>рисования</a:t>
            </a:r>
            <a:r>
              <a:rPr lang="en-US" sz="3200" dirty="0" smtClean="0"/>
              <a:t> </a:t>
            </a:r>
            <a:r>
              <a:rPr lang="ru-RU" sz="3200" dirty="0" smtClean="0"/>
              <a:t>графических примитивов?</a:t>
            </a:r>
            <a:endParaRPr lang="ru-RU" sz="4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20153" y="1052736"/>
            <a:ext cx="5950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4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010477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" name="Picture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324528" cy="10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ВСПОМНИМ…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61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-180528" y="99985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19621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1241375"/>
            <a:ext cx="80648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dirty="0"/>
              <a:t>Какие команды исполнителя известны для </a:t>
            </a:r>
            <a:r>
              <a:rPr lang="ru-RU" sz="3200" dirty="0" smtClean="0"/>
              <a:t>рисования</a:t>
            </a:r>
            <a:r>
              <a:rPr lang="en-US" sz="3200" dirty="0"/>
              <a:t> </a:t>
            </a:r>
            <a:r>
              <a:rPr lang="ru-RU" sz="3200" dirty="0"/>
              <a:t>графических примитивов</a:t>
            </a:r>
            <a:r>
              <a:rPr lang="ru-RU" sz="3200" dirty="0" smtClean="0"/>
              <a:t>?</a:t>
            </a:r>
            <a:endParaRPr lang="ru-RU" sz="4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20153" y="1052736"/>
            <a:ext cx="5950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4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63888" y="2507232"/>
            <a:ext cx="5406786" cy="1200329"/>
          </a:xfrm>
          <a:prstGeom prst="rect">
            <a:avLst/>
          </a:prstGeom>
          <a:ln>
            <a:solidFill>
              <a:srgbClr val="D34817"/>
            </a:solidFill>
          </a:ln>
        </p:spPr>
        <p:txBody>
          <a:bodyPr wrap="square">
            <a:spAutoFit/>
          </a:bodyPr>
          <a:lstStyle/>
          <a:p>
            <a:r>
              <a:rPr lang="en-US" dirty="0">
                <a:latin typeface="Courier New" panose="02070309020205020404" pitchFamily="49" charset="0"/>
                <a:ea typeface="Calibri" panose="020F0502020204030204" pitchFamily="34" charset="0"/>
              </a:rPr>
              <a:t>penColor("green")</a:t>
            </a:r>
          </a:p>
          <a:p>
            <a:r>
              <a:rPr lang="en-US" dirty="0" err="1">
                <a:latin typeface="Courier New" panose="02070309020205020404" pitchFamily="49" charset="0"/>
                <a:ea typeface="Calibri" panose="020F0502020204030204" pitchFamily="34" charset="0"/>
              </a:rPr>
              <a:t>penSize</a:t>
            </a:r>
            <a:r>
              <a:rPr lang="en-US" dirty="0">
                <a:latin typeface="Courier New" panose="02070309020205020404" pitchFamily="49" charset="0"/>
                <a:ea typeface="Calibri" panose="020F0502020204030204" pitchFamily="34" charset="0"/>
              </a:rPr>
              <a:t>(3)</a:t>
            </a:r>
            <a:endParaRPr lang="ru-RU" dirty="0">
              <a:latin typeface="Courier New" panose="02070309020205020404" pitchFamily="49" charset="0"/>
              <a:ea typeface="Calibri" panose="020F0502020204030204" pitchFamily="34" charset="0"/>
            </a:endParaRPr>
          </a:p>
          <a:p>
            <a:r>
              <a:rPr lang="en-US" dirty="0">
                <a:latin typeface="Courier New" panose="02070309020205020404" pitchFamily="49" charset="0"/>
                <a:ea typeface="Calibri" panose="020F0502020204030204" pitchFamily="34" charset="0"/>
              </a:rPr>
              <a:t>p1 </a:t>
            </a:r>
            <a:r>
              <a:rPr lang="en-US" dirty="0" smtClean="0">
                <a:latin typeface="Courier New" panose="02070309020205020404" pitchFamily="49" charset="0"/>
                <a:ea typeface="Calibri" panose="020F0502020204030204" pitchFamily="34" charset="0"/>
              </a:rPr>
              <a:t>= [(</a:t>
            </a:r>
            <a:r>
              <a:rPr lang="en-US" dirty="0">
                <a:latin typeface="Courier New" panose="02070309020205020404" pitchFamily="49" charset="0"/>
                <a:ea typeface="Calibri" panose="020F0502020204030204" pitchFamily="34" charset="0"/>
              </a:rPr>
              <a:t>10,10),(50,10),(50,50),(10,50)]</a:t>
            </a:r>
            <a:endParaRPr lang="ru-RU" dirty="0">
              <a:latin typeface="Courier New" panose="02070309020205020404" pitchFamily="49" charset="0"/>
              <a:ea typeface="Calibri" panose="020F0502020204030204" pitchFamily="34" charset="0"/>
            </a:endParaRPr>
          </a:p>
          <a:p>
            <a:r>
              <a:rPr lang="en-US" dirty="0">
                <a:latin typeface="Courier New" panose="02070309020205020404" pitchFamily="49" charset="0"/>
                <a:ea typeface="Calibri" panose="020F0502020204030204" pitchFamily="34" charset="0"/>
              </a:rPr>
              <a:t>polyline(p1)</a:t>
            </a:r>
            <a:endParaRPr lang="ru-RU" dirty="0">
              <a:latin typeface="Courier New" panose="02070309020205020404" pitchFamily="49" charset="0"/>
              <a:ea typeface="Calibri" panose="020F050202020403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63888" y="5013176"/>
            <a:ext cx="5406786" cy="1200329"/>
          </a:xfrm>
          <a:prstGeom prst="rect">
            <a:avLst/>
          </a:prstGeom>
          <a:ln>
            <a:solidFill>
              <a:srgbClr val="D34817"/>
            </a:solidFill>
          </a:ln>
        </p:spPr>
        <p:txBody>
          <a:bodyPr wrap="square">
            <a:spAutoFit/>
          </a:bodyPr>
          <a:lstStyle/>
          <a:p>
            <a:r>
              <a:rPr lang="en-US" dirty="0">
                <a:latin typeface="Courier New" panose="02070309020205020404" pitchFamily="49" charset="0"/>
                <a:ea typeface="Calibri" panose="020F0502020204030204" pitchFamily="34" charset="0"/>
              </a:rPr>
              <a:t>penColor("blue")</a:t>
            </a:r>
            <a:endParaRPr lang="ru-RU" dirty="0">
              <a:latin typeface="Courier New" panose="02070309020205020404" pitchFamily="49" charset="0"/>
              <a:ea typeface="Calibri" panose="020F0502020204030204" pitchFamily="34" charset="0"/>
            </a:endParaRPr>
          </a:p>
          <a:p>
            <a:r>
              <a:rPr lang="en-US" dirty="0" err="1">
                <a:latin typeface="Courier New" panose="02070309020205020404" pitchFamily="49" charset="0"/>
                <a:ea typeface="Calibri" panose="020F0502020204030204" pitchFamily="34" charset="0"/>
              </a:rPr>
              <a:t>brushColor</a:t>
            </a:r>
            <a:r>
              <a:rPr lang="en-US" dirty="0">
                <a:latin typeface="Courier New" panose="02070309020205020404" pitchFamily="49" charset="0"/>
                <a:ea typeface="Calibri" panose="020F0502020204030204" pitchFamily="34" charset="0"/>
              </a:rPr>
              <a:t>("yellow")</a:t>
            </a:r>
            <a:endParaRPr lang="ru-RU" dirty="0">
              <a:latin typeface="Courier New" panose="02070309020205020404" pitchFamily="49" charset="0"/>
              <a:ea typeface="Calibri" panose="020F0502020204030204" pitchFamily="34" charset="0"/>
            </a:endParaRPr>
          </a:p>
          <a:p>
            <a:r>
              <a:rPr lang="en-US" dirty="0">
                <a:latin typeface="Courier New" panose="02070309020205020404" pitchFamily="49" charset="0"/>
                <a:ea typeface="Calibri" panose="020F0502020204030204" pitchFamily="34" charset="0"/>
              </a:rPr>
              <a:t>p2 = [(20,20),(40,20</a:t>
            </a:r>
            <a:r>
              <a:rPr lang="en-US" dirty="0" smtClean="0">
                <a:latin typeface="Courier New" panose="02070309020205020404" pitchFamily="49" charset="0"/>
                <a:ea typeface="Calibri" panose="020F0502020204030204" pitchFamily="34" charset="0"/>
              </a:rPr>
              <a:t>),(</a:t>
            </a:r>
            <a:r>
              <a:rPr lang="en-US" dirty="0">
                <a:latin typeface="Courier New" panose="02070309020205020404" pitchFamily="49" charset="0"/>
                <a:ea typeface="Calibri" panose="020F0502020204030204" pitchFamily="34" charset="0"/>
              </a:rPr>
              <a:t>40,40),(20,40)]</a:t>
            </a:r>
            <a:endParaRPr lang="ru-RU" dirty="0">
              <a:latin typeface="Courier New" panose="02070309020205020404" pitchFamily="49" charset="0"/>
              <a:ea typeface="Calibri" panose="020F0502020204030204" pitchFamily="34" charset="0"/>
            </a:endParaRPr>
          </a:p>
          <a:p>
            <a:r>
              <a:rPr lang="en-US" dirty="0">
                <a:latin typeface="Courier New" panose="02070309020205020404" pitchFamily="49" charset="0"/>
                <a:ea typeface="Calibri" panose="020F0502020204030204" pitchFamily="34" charset="0"/>
              </a:rPr>
              <a:t>polygon(p2)</a:t>
            </a:r>
            <a:endParaRPr lang="ru-RU" dirty="0">
              <a:latin typeface="Courier New" panose="02070309020205020404" pitchFamily="49" charset="0"/>
              <a:ea typeface="Calibri" panose="020F050202020403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0153" y="3076881"/>
            <a:ext cx="3217547" cy="203132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en-US" dirty="0" err="1">
                <a:latin typeface="Courier New" panose="02070309020205020404" pitchFamily="49" charset="0"/>
                <a:ea typeface="Calibri" panose="020F0502020204030204" pitchFamily="34" charset="0"/>
              </a:rPr>
              <a:t>lineTo</a:t>
            </a:r>
            <a:r>
              <a:rPr lang="en-US" dirty="0">
                <a:latin typeface="Courier New" panose="02070309020205020404" pitchFamily="49" charset="0"/>
                <a:ea typeface="Calibri" panose="020F0502020204030204" pitchFamily="34" charset="0"/>
              </a:rPr>
              <a:t>(x, y</a:t>
            </a:r>
            <a:r>
              <a:rPr lang="en-US" dirty="0" smtClean="0">
                <a:latin typeface="Courier New" panose="02070309020205020404" pitchFamily="49" charset="0"/>
                <a:ea typeface="Calibri" panose="020F0502020204030204" pitchFamily="34" charset="0"/>
              </a:rPr>
              <a:t>)</a:t>
            </a:r>
          </a:p>
          <a:p>
            <a:r>
              <a:rPr lang="ru-RU" dirty="0" err="1">
                <a:latin typeface="Courier New" panose="02070309020205020404" pitchFamily="49" charset="0"/>
                <a:ea typeface="Calibri" panose="020F0502020204030204" pitchFamily="34" charset="0"/>
              </a:rPr>
              <a:t>line</a:t>
            </a:r>
            <a:r>
              <a:rPr lang="ru-RU" dirty="0">
                <a:latin typeface="Courier New" panose="02070309020205020404" pitchFamily="49" charset="0"/>
                <a:ea typeface="Calibri" panose="020F0502020204030204" pitchFamily="34" charset="0"/>
              </a:rPr>
              <a:t>(x1, y1, x2, y2)</a:t>
            </a:r>
            <a:endParaRPr lang="en-US" dirty="0">
              <a:latin typeface="Courier New" panose="02070309020205020404" pitchFamily="49" charset="0"/>
              <a:ea typeface="Calibri" panose="020F0502020204030204" pitchFamily="34" charset="0"/>
            </a:endParaRPr>
          </a:p>
          <a:p>
            <a:r>
              <a:rPr lang="en-US" dirty="0">
                <a:latin typeface="Courier New" panose="02070309020205020404" pitchFamily="49" charset="0"/>
                <a:ea typeface="Calibri" panose="020F0502020204030204" pitchFamily="34" charset="0"/>
              </a:rPr>
              <a:t>rectangle(x1,y1,x2,y2)</a:t>
            </a:r>
          </a:p>
          <a:p>
            <a:r>
              <a:rPr lang="ru-RU" dirty="0" err="1">
                <a:latin typeface="Courier New" panose="02070309020205020404" pitchFamily="49" charset="0"/>
                <a:ea typeface="Calibri" panose="020F0502020204030204" pitchFamily="34" charset="0"/>
              </a:rPr>
              <a:t>circle</a:t>
            </a:r>
            <a:r>
              <a:rPr lang="ru-RU" dirty="0">
                <a:latin typeface="Courier New" panose="02070309020205020404" pitchFamily="49" charset="0"/>
                <a:ea typeface="Calibri" panose="020F0502020204030204" pitchFamily="34" charset="0"/>
              </a:rPr>
              <a:t>(x, y, r)</a:t>
            </a:r>
            <a:endParaRPr lang="en-US" dirty="0">
              <a:latin typeface="Courier New" panose="02070309020205020404" pitchFamily="49" charset="0"/>
              <a:ea typeface="Calibri" panose="020F0502020204030204" pitchFamily="34" charset="0"/>
            </a:endParaRPr>
          </a:p>
          <a:p>
            <a:endParaRPr lang="en-US" dirty="0">
              <a:latin typeface="Courier New" panose="02070309020205020404" pitchFamily="49" charset="0"/>
              <a:ea typeface="Calibri" panose="020F0502020204030204" pitchFamily="34" charset="0"/>
            </a:endParaRPr>
          </a:p>
          <a:p>
            <a:r>
              <a:rPr lang="ru-RU" dirty="0" err="1">
                <a:latin typeface="Courier New" panose="02070309020205020404" pitchFamily="49" charset="0"/>
                <a:ea typeface="Calibri" panose="020F0502020204030204" pitchFamily="34" charset="0"/>
              </a:rPr>
              <a:t>polyline</a:t>
            </a:r>
            <a:r>
              <a:rPr lang="ru-RU" dirty="0">
                <a:latin typeface="Courier New" panose="02070309020205020404" pitchFamily="49" charset="0"/>
                <a:ea typeface="Calibri" panose="020F0502020204030204" pitchFamily="34" charset="0"/>
              </a:rPr>
              <a:t>(p)</a:t>
            </a:r>
            <a:endParaRPr lang="en-US" dirty="0">
              <a:latin typeface="Courier New" panose="02070309020205020404" pitchFamily="49" charset="0"/>
              <a:ea typeface="Calibri" panose="020F0502020204030204" pitchFamily="34" charset="0"/>
            </a:endParaRPr>
          </a:p>
          <a:p>
            <a:r>
              <a:rPr lang="ru-RU" dirty="0" err="1">
                <a:latin typeface="Courier New" panose="02070309020205020404" pitchFamily="49" charset="0"/>
                <a:ea typeface="Calibri" panose="020F0502020204030204" pitchFamily="34" charset="0"/>
              </a:rPr>
              <a:t>polygon</a:t>
            </a:r>
            <a:r>
              <a:rPr lang="ru-RU" dirty="0">
                <a:latin typeface="Courier New" panose="02070309020205020404" pitchFamily="49" charset="0"/>
                <a:ea typeface="Calibri" panose="020F0502020204030204" pitchFamily="34" charset="0"/>
              </a:rPr>
              <a:t>(p) </a:t>
            </a:r>
          </a:p>
        </p:txBody>
      </p:sp>
    </p:spTree>
    <p:extLst>
      <p:ext uri="{BB962C8B-B14F-4D97-AF65-F5344CB8AC3E}">
        <p14:creationId xmlns:p14="http://schemas.microsoft.com/office/powerpoint/2010/main" val="3731312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" name="Picture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324528" cy="10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ВСПОМНИМ…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61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-180528" y="99985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19621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1241375"/>
            <a:ext cx="80648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Что такое переменные? Зачем они нужны</a:t>
            </a:r>
            <a:r>
              <a:rPr lang="ru-RU" sz="3200" dirty="0" smtClean="0"/>
              <a:t>?</a:t>
            </a:r>
            <a:endParaRPr lang="ru-RU" sz="7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20153" y="1052736"/>
            <a:ext cx="5950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5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882882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" name="Picture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324528" cy="10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ВСПОМНИМ…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61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-180528" y="99985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19621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1241375"/>
            <a:ext cx="80648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Что такое переменные? Зачем они нужны</a:t>
            </a:r>
            <a:r>
              <a:rPr lang="ru-RU" sz="3200" dirty="0" smtClean="0"/>
              <a:t>?</a:t>
            </a:r>
            <a:endParaRPr lang="ru-RU" sz="7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20153" y="1052736"/>
            <a:ext cx="5950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5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204864"/>
            <a:ext cx="8496944" cy="1695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sz="2400" kern="1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2400" kern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именованная область памяти программы. Переменная характеризуется именем, типом принимаемого значения и самим значением в текущий момент времени.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4168340"/>
            <a:ext cx="4783895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en-US" kern="1800" dirty="0" err="1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myColorWindow</a:t>
            </a:r>
            <a:r>
              <a:rPr lang="ru-RU" kern="1800" dirty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= (128,128,128)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5129630"/>
            <a:ext cx="6917044" cy="679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en-US" kern="1800" dirty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ru-RU" kern="1800" dirty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1 = [(10,10),(50,10),(50,50),(10,50</a:t>
            </a:r>
            <a:r>
              <a:rPr lang="ru-RU" kern="1800" dirty="0" smtClean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)]</a:t>
            </a:r>
            <a:endParaRPr lang="ru-RU" sz="16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en-US" kern="1800" dirty="0" smtClean="0">
                <a:latin typeface="Courier New" panose="02070309020205020404" pitchFamily="49" charset="0"/>
                <a:ea typeface="Calibri" panose="020F0502020204030204" pitchFamily="34" charset="0"/>
              </a:rPr>
              <a:t>polyline</a:t>
            </a:r>
            <a:r>
              <a:rPr lang="ru-RU" kern="1800" dirty="0">
                <a:latin typeface="Courier New" panose="02070309020205020404" pitchFamily="49" charset="0"/>
                <a:ea typeface="Calibri" panose="020F0502020204030204" pitchFamily="34" charset="0"/>
              </a:rPr>
              <a:t>(</a:t>
            </a:r>
            <a:r>
              <a:rPr lang="en-US" kern="1800" dirty="0">
                <a:latin typeface="Courier New" panose="02070309020205020404" pitchFamily="49" charset="0"/>
                <a:ea typeface="Calibri" panose="020F0502020204030204" pitchFamily="34" charset="0"/>
              </a:rPr>
              <a:t>p</a:t>
            </a:r>
            <a:r>
              <a:rPr lang="ru-RU" kern="1800" dirty="0">
                <a:latin typeface="Courier New" panose="02070309020205020404" pitchFamily="49" charset="0"/>
                <a:ea typeface="Calibri" panose="020F0502020204030204" pitchFamily="34" charset="0"/>
              </a:rPr>
              <a:t>1)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23601" y="6115362"/>
            <a:ext cx="34932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kern="1800" dirty="0">
                <a:latin typeface="Courier New" panose="02070309020205020404" pitchFamily="49" charset="0"/>
                <a:ea typeface="Calibri" panose="020F0502020204030204" pitchFamily="34" charset="0"/>
              </a:rPr>
              <a:t>rectangle(x,y,x+20,y+20)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1184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" name="Picture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324528" cy="10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ВСПОМНИМ…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61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-180528" y="99985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19621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1241375"/>
            <a:ext cx="80648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Что такое переменные? Зачем они нужны</a:t>
            </a:r>
            <a:r>
              <a:rPr lang="ru-RU" sz="3200" dirty="0" smtClean="0"/>
              <a:t>?</a:t>
            </a:r>
            <a:endParaRPr lang="ru-RU" sz="7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20153" y="1052736"/>
            <a:ext cx="5950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5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204864"/>
            <a:ext cx="8496944" cy="1695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ru-RU" sz="2400" kern="1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2400" kern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именованная область памяти программы. Переменная характеризуется именем, типом принимаемого значения и самим значением в текущий момент времени.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4168340"/>
            <a:ext cx="4783895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en-US" kern="1800" dirty="0" err="1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myColorWindow</a:t>
            </a:r>
            <a:r>
              <a:rPr lang="ru-RU" kern="1800" dirty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= (128,128,128)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52528" y="4005064"/>
            <a:ext cx="39239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kern="18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переменной </a:t>
            </a:r>
            <a:r>
              <a:rPr lang="ru-RU" kern="18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myColorWindow</a:t>
            </a:r>
            <a:r>
              <a:rPr lang="ru-RU" kern="1800" dirty="0">
                <a:latin typeface="Times New Roman" panose="02020603050405020304" pitchFamily="18" charset="0"/>
                <a:ea typeface="Calibri" panose="020F0502020204030204" pitchFamily="34" charset="0"/>
              </a:rPr>
              <a:t> присвоено значение кортежа из трех целых чисел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5129630"/>
            <a:ext cx="6917044" cy="679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en-US" kern="1800" dirty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ru-RU" kern="1800" dirty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1 = [(10,10),(50,10),(50,50),(10,50</a:t>
            </a:r>
            <a:r>
              <a:rPr lang="ru-RU" kern="1800" dirty="0" smtClean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)]</a:t>
            </a:r>
            <a:endParaRPr lang="ru-RU" sz="16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en-US" kern="1800" dirty="0" smtClean="0">
                <a:latin typeface="Courier New" panose="02070309020205020404" pitchFamily="49" charset="0"/>
                <a:ea typeface="Calibri" panose="020F0502020204030204" pitchFamily="34" charset="0"/>
              </a:rPr>
              <a:t>polyline</a:t>
            </a:r>
            <a:r>
              <a:rPr lang="ru-RU" kern="1800" dirty="0">
                <a:latin typeface="Courier New" panose="02070309020205020404" pitchFamily="49" charset="0"/>
                <a:ea typeface="Calibri" panose="020F0502020204030204" pitchFamily="34" charset="0"/>
              </a:rPr>
              <a:t>(</a:t>
            </a:r>
            <a:r>
              <a:rPr lang="en-US" kern="1800" dirty="0">
                <a:latin typeface="Courier New" panose="02070309020205020404" pitchFamily="49" charset="0"/>
                <a:ea typeface="Calibri" panose="020F0502020204030204" pitchFamily="34" charset="0"/>
              </a:rPr>
              <a:t>p</a:t>
            </a:r>
            <a:r>
              <a:rPr lang="ru-RU" kern="1800" dirty="0">
                <a:latin typeface="Courier New" panose="02070309020205020404" pitchFamily="49" charset="0"/>
                <a:ea typeface="Calibri" panose="020F0502020204030204" pitchFamily="34" charset="0"/>
              </a:rPr>
              <a:t>1)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228184" y="4949083"/>
            <a:ext cx="22322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kern="18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переменной р1 присвоено значение кортежа точек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23601" y="6115362"/>
            <a:ext cx="34932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kern="1800" dirty="0">
                <a:latin typeface="Courier New" panose="02070309020205020404" pitchFamily="49" charset="0"/>
                <a:ea typeface="Calibri" panose="020F0502020204030204" pitchFamily="34" charset="0"/>
              </a:rPr>
              <a:t>rectangle(x,y,x+20,y+20)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4040926" y="6023029"/>
            <a:ext cx="44195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kern="1800" dirty="0">
                <a:latin typeface="Times New Roman" panose="02020603050405020304" pitchFamily="18" charset="0"/>
                <a:ea typeface="Calibri" panose="020F0502020204030204" pitchFamily="34" charset="0"/>
              </a:rPr>
              <a:t>п</a:t>
            </a:r>
            <a:r>
              <a:rPr lang="ru-RU" kern="1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еременные х и у отвечают за целочисленных значение координат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7881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" name="Picture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324528" cy="10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ВСПОМНИМ…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61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-180528" y="99985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19621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1241375"/>
            <a:ext cx="80648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dirty="0"/>
              <a:t>Каким образом организовать рисование одинаковых фрагментов из разных точек и разными цветами?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20153" y="1052736"/>
            <a:ext cx="5950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6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594725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" name="Picture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324528" cy="10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ВСПОМНИМ…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61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-180528" y="99985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19621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1241375"/>
            <a:ext cx="80648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dirty="0"/>
              <a:t>Каким образом организовать рисование одинаковых фрагментов из разных точек и разными цветами?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20153" y="1052736"/>
            <a:ext cx="5950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6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3"/>
          <a:stretch>
            <a:fillRect/>
          </a:stretch>
        </p:blipFill>
        <p:spPr>
          <a:xfrm>
            <a:off x="1583943" y="2842580"/>
            <a:ext cx="5976114" cy="3780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775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" name="Picture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324528" cy="10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ВСПОМНИМ…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61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-180528" y="99985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19621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1241375"/>
            <a:ext cx="80648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dirty="0"/>
              <a:t>Каким образом организовать рисование одинаковых фрагментов из разных точек и разными цветами?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20153" y="1052736"/>
            <a:ext cx="5950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6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811035"/>
            <a:ext cx="5832648" cy="4045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17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" name="Picture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324528" cy="10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ВСПОМНИМ…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61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-180528" y="99985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19621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1241375"/>
            <a:ext cx="80648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dirty="0"/>
              <a:t>Что такое анимация и какими средствами программирования ее можно реализовать? </a:t>
            </a:r>
            <a:endParaRPr lang="ru-RU" sz="4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20153" y="1052736"/>
            <a:ext cx="5950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7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090612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" name="Picture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324528" cy="10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ЦЕЛЬ ЗАНЯТИЯ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61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0" y="9810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19621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1241375"/>
            <a:ext cx="8064896" cy="4211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ru-RU" sz="3600" dirty="0"/>
              <a:t>Реализовать </a:t>
            </a:r>
            <a:r>
              <a:rPr lang="ru-RU" sz="3600" dirty="0" smtClean="0"/>
              <a:t>проект </a:t>
            </a:r>
            <a:r>
              <a:rPr lang="ru-RU" sz="3600" dirty="0"/>
              <a:t>«Программируем созвездия» с применением полученных знаний в </a:t>
            </a:r>
            <a:r>
              <a:rPr lang="ru-RU" sz="3600" dirty="0" smtClean="0"/>
              <a:t>программировании, научиться работать в команде, проявить свои организационные, творческие и интеллектуальные способности</a:t>
            </a:r>
            <a:endParaRPr lang="ru-RU" sz="4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" name="Picture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324528" cy="10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ВСПОМНИМ…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61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-180528" y="99985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19621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1241375"/>
            <a:ext cx="80648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dirty="0"/>
              <a:t>Что такое анимация и какими средствами программирования ее можно реализовать? </a:t>
            </a:r>
            <a:endParaRPr lang="ru-RU" sz="4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20153" y="1052736"/>
            <a:ext cx="5950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7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18206" y="2811035"/>
            <a:ext cx="81582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8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Анимация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 последовательный показ (слайд-шоу) заранее подготовленных графических файлов, а также компьютерная имитация движения с помощью изменения (и перерисовки) формы объектов или показа последовательных изображений с фазами движения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4071" y="4737971"/>
            <a:ext cx="3619500" cy="15335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5696" y="4737971"/>
            <a:ext cx="2238375" cy="153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104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" name="Picture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324528" cy="10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ДЕЛЕНИЕ НА КОМАНДЫ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61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0" y="9810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19621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6" name="Picture 2" descr="https://metod.tgl.net.ru/wp-content/uploads/2020/02/%D1%80%D0%B0%D0%B1%D0%BE%D1%82%D0%B0-%D0%B2-%D0%B3%D1%80%D1%83%D0%BF%D0%BF%D0%B0%D1%85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292" y="1242475"/>
            <a:ext cx="6573416" cy="4930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0071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304024">
            <a:off x="2095261" y="4108498"/>
            <a:ext cx="2552700" cy="2152650"/>
          </a:xfrm>
          <a:prstGeom prst="rect">
            <a:avLst/>
          </a:prstGeom>
        </p:spPr>
      </p:pic>
      <p:pic>
        <p:nvPicPr>
          <p:cNvPr id="2068" name="Picture 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9324528" cy="10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ЗАДАНИЕ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61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0" y="9810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19621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139080"/>
            <a:ext cx="878497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Разработать проект, в котором будет реализована демонстрация некоторых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созвездий. </a:t>
            </a:r>
          </a:p>
          <a:p>
            <a:pPr algn="just"/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</a:rPr>
              <a:t>программе должен быть реализован диалог между пользователем и программой, позволяющий выбрать созвездие для демонстрации, а также возможность очистить область рисования.</a:t>
            </a:r>
            <a:endParaRPr lang="ru-RU" sz="2800" dirty="0"/>
          </a:p>
        </p:txBody>
      </p:sp>
      <p:pic>
        <p:nvPicPr>
          <p:cNvPr id="22" name="Рисунок 21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356991"/>
            <a:ext cx="4161681" cy="326961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412632">
            <a:off x="304631" y="4040015"/>
            <a:ext cx="1628775" cy="8382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4107" y="5155202"/>
            <a:ext cx="1605395" cy="1506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094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" name="Picture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324528" cy="10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70609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РАСПРЕДЕЛЕНИЕ ОБЯЗАННОСТЕЙ В КОМАНДЕ</a:t>
            </a:r>
            <a:endParaRPr lang="ru-RU" sz="2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61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0" y="9810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19621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72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1241375"/>
            <a:ext cx="5400675" cy="3962400"/>
          </a:xfrm>
          <a:prstGeom prst="rect">
            <a:avLst/>
          </a:prstGeom>
        </p:spPr>
      </p:pic>
      <p:pic>
        <p:nvPicPr>
          <p:cNvPr id="2050" name="Picture 2" descr="https://elb105.com/wp-content/uploads/2014/09/Nuestro-equipo-adentr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1012" y="4653135"/>
            <a:ext cx="4173397" cy="1967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" name="Picture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324528" cy="10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ГИМНАСТИКА ДЛЯ ГЛАЗ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61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0" y="9810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19621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3" name="Рисунок 12" descr="https://glazexpert.ru/wp-content/uploads/f/f/a/ffae4763a53d4bf3985a22f2f923fd6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46200"/>
            <a:ext cx="7992888" cy="485192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09203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" name="Picture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324528" cy="10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КОМАНДНАЯ РАБОТА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61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0" y="9810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19621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74" name="Picture 2" descr="https://coolsen.ru/wp-content/uploads/2021/11/418-20211129_18134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179711"/>
            <a:ext cx="4560440" cy="2147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jloog.com/images/puzzle-clipart-organization-skills-1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486014"/>
            <a:ext cx="4176464" cy="3132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images.medicaldaily.com/sites/medicaldaily.com/files/2014/07/08/accent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2827" y="3486014"/>
            <a:ext cx="4339056" cy="2747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3882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" name="Picture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324528" cy="10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ЗАЩИТА 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61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0" y="9810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19621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170" name="Picture 2" descr="https://angliyskiyazik.ru/wp-content/uploads/2018/05/speech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140376"/>
            <a:ext cx="3391053" cy="397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791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" name="Picture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324528" cy="10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ЗАЩИТА 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61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0" y="9810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19621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194" name="Picture 2" descr="https://skills.domznaniy.school/media/uploads/tagirbek/2022/03/04/7ff7c5a966d91c1a69ee4e442e14b57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12368"/>
            <a:ext cx="4032448" cy="4032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2569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" name="Picture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324528" cy="10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ЗАЩИТА 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61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0" y="9810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19621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218" name="Picture 2" descr="https://i.pinimg.com/originals/1f/21/0d/1f210d31d7dc912caa5f881417fd88b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236" y="1935703"/>
            <a:ext cx="3291528" cy="4248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690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" name="Picture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324528" cy="10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ЗАЩИТА 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61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0" y="9810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19621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42" name="Picture 2" descr="https://www.cpaexchange.ru/Content/UploadedFiles/ii1s0kgi.qd2.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938313"/>
            <a:ext cx="3829050" cy="382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4179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" name="Picture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324528" cy="10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ВСПОМНИМ…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61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0" y="9810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19621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1241375"/>
            <a:ext cx="8064896" cy="1120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такое «компьютерная система координат</a:t>
            </a: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»?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0154" y="1052736"/>
            <a:ext cx="5950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1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078578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" name="Picture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324528" cy="10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ПОДВЕДЕНИЕ ИТОГОВ 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61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0" y="9810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19621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098" name="Picture 2" descr="https://sun6-23.userapi.com/s/v1/if1/DAxiIVT7QJ3nMTrXl-cBy3PNb_dXk7sTARxyz8hUd1pcJATVSBGg8qtngK8Uwezguzw5QKSi.jpg?size=500x500&amp;quality=96&amp;crop=0,0,500,500&amp;ava=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3952" y="1084469"/>
            <a:ext cx="5616624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1885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475656" y="1505930"/>
            <a:ext cx="7211144" cy="1470025"/>
          </a:xfrm>
        </p:spPr>
        <p:txBody>
          <a:bodyPr/>
          <a:lstStyle/>
          <a:p>
            <a:pPr algn="l"/>
            <a:r>
              <a:rPr lang="ru-RU" b="1" dirty="0" smtClean="0">
                <a:latin typeface="Arial" pitchFamily="34" charset="0"/>
                <a:cs typeface="Arial" pitchFamily="34" charset="0"/>
              </a:rPr>
              <a:t>СПАСИБО!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4" descr="https://kartinkin.net/uploads/posts/2022-02/1645151702_27-kartinkin-net-p-kartinki-chelovechki-27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505930"/>
            <a:ext cx="5208054" cy="5208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" name="Picture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324528" cy="10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ВСПОМНИМ…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61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0" y="9810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19621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1241375"/>
            <a:ext cx="8064896" cy="1120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такое «компьютерная система координат</a:t>
            </a:r>
            <a:r>
              <a:rPr lang="ru-RU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»?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0154" y="1052736"/>
            <a:ext cx="5950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1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708920"/>
            <a:ext cx="5510346" cy="3304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526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" name="Picture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324528" cy="10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ВСПОМНИМ…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61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-180528" y="99985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19621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1241375"/>
            <a:ext cx="80648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dirty="0"/>
              <a:t>Какая структура программы на выбранном языке?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20153" y="1052736"/>
            <a:ext cx="5950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2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57755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" name="Picture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324528" cy="10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ВСПОМНИМ…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61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-180528" y="99985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19621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1241375"/>
            <a:ext cx="80648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dirty="0"/>
              <a:t>Какая структура программы на выбранном языке?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20153" y="1052736"/>
            <a:ext cx="5950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2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3"/>
          <a:stretch>
            <a:fillRect/>
          </a:stretch>
        </p:blipFill>
        <p:spPr>
          <a:xfrm>
            <a:off x="827584" y="2823685"/>
            <a:ext cx="7200800" cy="2984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743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" name="Picture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324528" cy="10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ВСПОМНИМ…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61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-180528" y="99985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19621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1241375"/>
            <a:ext cx="80648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Какие известны команды для работы с цветом</a:t>
            </a:r>
            <a:r>
              <a:rPr lang="ru-RU" sz="3200" dirty="0" smtClean="0"/>
              <a:t>?</a:t>
            </a:r>
            <a:endParaRPr lang="ru-RU" sz="3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20154" y="1052736"/>
            <a:ext cx="5950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3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013570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" name="Picture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324528" cy="10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ВСПОМНИМ…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61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-180528" y="99985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19621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1241375"/>
            <a:ext cx="80648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Какие известны команды для работы с цветом</a:t>
            </a:r>
            <a:r>
              <a:rPr lang="ru-RU" sz="3200" dirty="0" smtClean="0"/>
              <a:t>?</a:t>
            </a:r>
            <a:endParaRPr lang="ru-RU" sz="3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20154" y="1052736"/>
            <a:ext cx="5950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3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19667" y="2411674"/>
            <a:ext cx="3260246" cy="22262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kern="1800" dirty="0" err="1" smtClean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penColor</a:t>
            </a:r>
            <a:r>
              <a:rPr lang="ru-RU" kern="1800" dirty="0" smtClean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kern="1800" dirty="0" err="1" smtClean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color</a:t>
            </a:r>
            <a:r>
              <a:rPr lang="ru-RU" kern="1800" dirty="0" smtClean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kern="18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en-US" kern="1800" dirty="0" err="1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brushColor</a:t>
            </a:r>
            <a:r>
              <a:rPr lang="en-US" kern="1800" dirty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(color)</a:t>
            </a:r>
            <a:r>
              <a:rPr lang="en-US" dirty="0"/>
              <a:t> </a:t>
            </a:r>
            <a:endParaRPr lang="ru-RU" dirty="0"/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kern="1800" dirty="0" err="1" smtClean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penSize</a:t>
            </a:r>
            <a:r>
              <a:rPr lang="ru-RU" kern="1800" dirty="0" smtClean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kern="1800" dirty="0" err="1" smtClean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width</a:t>
            </a:r>
            <a:r>
              <a:rPr lang="ru-RU" kern="1800" dirty="0" smtClean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 marL="342900" indent="-342900" algn="just">
              <a:lnSpc>
                <a:spcPct val="150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endParaRPr lang="ru-RU" dirty="0"/>
          </a:p>
          <a:p>
            <a:pPr marL="342900" lvl="0" indent="-342900" algn="just">
              <a:lnSpc>
                <a:spcPct val="150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316368" y="2411674"/>
            <a:ext cx="3288080" cy="13388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en-US" kern="1800" dirty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penColor</a:t>
            </a:r>
            <a:r>
              <a:rPr lang="en-US" kern="1800" dirty="0" smtClean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kern="1800" dirty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"</a:t>
            </a:r>
            <a:r>
              <a:rPr lang="en-US" kern="1800" dirty="0" smtClean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green")</a:t>
            </a:r>
            <a:endParaRPr lang="en-US" kern="1800" dirty="0">
              <a:latin typeface="Courier New" panose="02070309020205020404" pitchFamily="49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en-US" kern="1800" dirty="0" err="1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brushColor</a:t>
            </a:r>
            <a:r>
              <a:rPr lang="en-US" kern="1800" dirty="0" smtClean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kern="1800" dirty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"</a:t>
            </a:r>
            <a:r>
              <a:rPr lang="en-US" kern="1800" dirty="0" smtClean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yellow")</a:t>
            </a:r>
            <a:endParaRPr lang="en-US" kern="1800" dirty="0">
              <a:latin typeface="Courier New" panose="02070309020205020404" pitchFamily="49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en-US" kern="1800" dirty="0" err="1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penSize</a:t>
            </a:r>
            <a:r>
              <a:rPr lang="en-US" kern="1800" dirty="0"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(3)</a:t>
            </a:r>
            <a:endParaRPr lang="ru-RU" kern="1800" dirty="0">
              <a:latin typeface="Courier New" panose="02070309020205020404" pitchFamily="49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2925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" name="Picture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324528" cy="10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ВСПОМНИМ…</a:t>
            </a:r>
            <a:endParaRPr lang="ru-RU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61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-180528" y="99985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19621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1241375"/>
            <a:ext cx="80648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Какие известны команды для работы с цветом</a:t>
            </a:r>
            <a:r>
              <a:rPr lang="ru-RU" sz="3200" dirty="0" smtClean="0"/>
              <a:t>?</a:t>
            </a:r>
            <a:endParaRPr lang="ru-RU" sz="3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20154" y="1052736"/>
            <a:ext cx="5950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3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14" name="Рисунок 13" descr="https://matplotlib.org/1.5.1/mpl_examples/color/named_colors.hires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7954" y="2190750"/>
            <a:ext cx="5468620" cy="44742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46873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329</TotalTime>
  <Words>523</Words>
  <Application>Microsoft Office PowerPoint</Application>
  <PresentationFormat>Экран (4:3)</PresentationFormat>
  <Paragraphs>115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41" baseType="lpstr">
      <vt:lpstr>Arial</vt:lpstr>
      <vt:lpstr>Calibri</vt:lpstr>
      <vt:lpstr>Cambria</vt:lpstr>
      <vt:lpstr>Courier New</vt:lpstr>
      <vt:lpstr>Franklin Gothic Book</vt:lpstr>
      <vt:lpstr>Perpetua</vt:lpstr>
      <vt:lpstr>Symbol</vt:lpstr>
      <vt:lpstr>Times New Roman</vt:lpstr>
      <vt:lpstr>Wingdings 2</vt:lpstr>
      <vt:lpstr>Справедливость</vt:lpstr>
      <vt:lpstr>Разработка проекта  «Программируем созвездия»</vt:lpstr>
      <vt:lpstr>ЦЕЛЬ ЗАНЯТИЯ</vt:lpstr>
      <vt:lpstr>ВСПОМНИМ…</vt:lpstr>
      <vt:lpstr>ВСПОМНИМ…</vt:lpstr>
      <vt:lpstr>ВСПОМНИМ…</vt:lpstr>
      <vt:lpstr>ВСПОМНИМ…</vt:lpstr>
      <vt:lpstr>ВСПОМНИМ…</vt:lpstr>
      <vt:lpstr>ВСПОМНИМ…</vt:lpstr>
      <vt:lpstr>ВСПОМНИМ…</vt:lpstr>
      <vt:lpstr>ВСПОМНИМ…</vt:lpstr>
      <vt:lpstr>ВСПОМНИМ…</vt:lpstr>
      <vt:lpstr>ВСПОМНИМ…</vt:lpstr>
      <vt:lpstr>ВСПОМНИМ…</vt:lpstr>
      <vt:lpstr>ВСПОМНИМ…</vt:lpstr>
      <vt:lpstr>ВСПОМНИМ…</vt:lpstr>
      <vt:lpstr>ВСПОМНИМ…</vt:lpstr>
      <vt:lpstr>ВСПОМНИМ…</vt:lpstr>
      <vt:lpstr>ВСПОМНИМ…</vt:lpstr>
      <vt:lpstr>ВСПОМНИМ…</vt:lpstr>
      <vt:lpstr>ВСПОМНИМ…</vt:lpstr>
      <vt:lpstr>ДЕЛЕНИЕ НА КОМАНДЫ</vt:lpstr>
      <vt:lpstr>ЗАДАНИЕ</vt:lpstr>
      <vt:lpstr>РАСПРЕДЕЛЕНИЕ ОБЯЗАННОСТЕЙ В КОМАНДЕ</vt:lpstr>
      <vt:lpstr>ГИМНАСТИКА ДЛЯ ГЛАЗ</vt:lpstr>
      <vt:lpstr>КОМАНДНАЯ РАБОТА</vt:lpstr>
      <vt:lpstr>ЗАЩИТА </vt:lpstr>
      <vt:lpstr>ЗАЩИТА </vt:lpstr>
      <vt:lpstr>ЗАЩИТА </vt:lpstr>
      <vt:lpstr>ЗАЩИТА </vt:lpstr>
      <vt:lpstr>ПОДВЕДЕНИЕ ИТОГОВ </vt:lpstr>
      <vt:lpstr>СПАСИБО!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ПРОБЛЕМЫ СОУДАРЕНИЯ ТЕЛ В ПРОГРАММЕ С УЧЕТОМ ЗАКОНОВ ФИЗИКИ</dc:title>
  <dc:creator>Экзаменующийся</dc:creator>
  <cp:lastModifiedBy>User</cp:lastModifiedBy>
  <cp:revision>31</cp:revision>
  <dcterms:created xsi:type="dcterms:W3CDTF">2020-03-04T16:51:55Z</dcterms:created>
  <dcterms:modified xsi:type="dcterms:W3CDTF">2022-12-12T14:22:27Z</dcterms:modified>
</cp:coreProperties>
</file>