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97" r:id="rId4"/>
    <p:sldId id="293" r:id="rId5"/>
    <p:sldId id="294" r:id="rId6"/>
    <p:sldId id="268" r:id="rId7"/>
    <p:sldId id="269" r:id="rId8"/>
    <p:sldId id="270" r:id="rId9"/>
    <p:sldId id="272" r:id="rId10"/>
    <p:sldId id="295" r:id="rId11"/>
    <p:sldId id="291" r:id="rId12"/>
    <p:sldId id="262" r:id="rId13"/>
    <p:sldId id="296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CE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08" autoAdjust="0"/>
  </p:normalViewPr>
  <p:slideViewPr>
    <p:cSldViewPr showGuides="1">
      <p:cViewPr varScale="1">
        <p:scale>
          <a:sx n="105" d="100"/>
          <a:sy n="105" d="100"/>
        </p:scale>
        <p:origin x="-725" y="-72"/>
      </p:cViewPr>
      <p:guideLst>
        <p:guide orient="horz" pos="1620"/>
        <p:guide pos="2880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AB0CC811-B19D-4908-A02E-E4584683386C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02E027EA-6306-4348-87F0-7D0B7365ABED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061BFA5C-1E81-4C1C-B851-CAB648760544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79452637-768F-40C6-9CA6-0C179D827D5D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Автор и дата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450502" y="4447448"/>
            <a:ext cx="8239127" cy="238868"/>
          </a:xfrm>
          <a:prstGeom prst="rect">
            <a:avLst/>
          </a:prstGeom>
        </p:spPr>
        <p:txBody>
          <a:bodyPr lIns="34289" tIns="34289" rIns="34289" bIns="34289"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1400" b="1"/>
            </a:lvl1pPr>
          </a:lstStyle>
          <a:p>
            <a:r>
              <a:t>Автор и дата</a:t>
            </a:r>
          </a:p>
        </p:txBody>
      </p:sp>
      <p:sp>
        <p:nvSpPr>
          <p:cNvPr id="12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452436" y="965622"/>
            <a:ext cx="8239127" cy="1743076"/>
          </a:xfrm>
          <a:prstGeom prst="rect">
            <a:avLst/>
          </a:prstGeom>
        </p:spPr>
        <p:txBody>
          <a:bodyPr lIns="68580" rIns="68580" anchor="b"/>
          <a:lstStyle>
            <a:lvl1pPr>
              <a:defRPr sz="4400" spc="-87"/>
            </a:lvl1pPr>
          </a:lstStyle>
          <a:p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0504" y="2708697"/>
            <a:ext cx="8239126" cy="714376"/>
          </a:xfrm>
          <a:prstGeom prst="rect">
            <a:avLst/>
          </a:prstGeom>
        </p:spPr>
        <p:txBody>
          <a:bodyPr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100" b="1"/>
            </a:lvl1pPr>
            <a:lvl2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100" b="1"/>
            </a:lvl2pPr>
            <a:lvl3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100" b="1"/>
            </a:lvl3pPr>
            <a:lvl4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100" b="1"/>
            </a:lvl4pPr>
            <a:lvl5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100" b="1"/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 lIns="68580" rIns="68580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55182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F4281D2-7A23-49DE-8D80-8DF0B5D1778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2F1636B-B41E-4960-A1B8-0818898D81E8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6CF613A-7916-4FEB-B2B6-86AA79E536BD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CFED84F-EAC5-46DC-B531-A24D1B17A3BC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637E62D-EEDF-4B54-8450-8081542F3B9F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311760" y="744480"/>
            <a:ext cx="8520120" cy="951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B139FA2-D219-451E-A808-7F7B89D32DC9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F8E96D6D-FDC7-4643-A480-8D219310C98D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2B4682A-8BDC-4FA5-B613-710432A9BC5D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A27600A-CEC5-4DE4-9B06-29A56D001CDA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0EDA979-4C5C-4610-8304-41D9D42CD84F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0D3D408-10EC-460A-9813-BA2E589B9F66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E481A50-C71B-4479-96CD-E9BDC1926664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A64F7EB-AD3D-47CE-8B40-6C64EDA20BA4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45CC682F-629F-444A-A106-9FD1474E0325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89B0D7C1-C5CD-4633-8B27-8F40D8001BC7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6EF7A1CE-C8AE-47F6-9F92-48098FF90E8F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311760" y="744480"/>
            <a:ext cx="8520120" cy="951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B8633C70-6F32-4282-9727-14A1DB3897E1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DA54B30F-8042-4A30-8611-E3100CCC6372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32F319E2-1415-4F3F-B1AC-F4E898DB7C3E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2FC985BF-2A21-42D5-ACD7-D936431ECFA6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b">
            <a:normAutofit fontScale="88000"/>
          </a:bodyPr>
          <a:lstStyle/>
          <a:p>
            <a:pPr indent="0">
              <a:buNone/>
            </a:pPr>
            <a:r>
              <a:rPr lang="ru-RU" sz="52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" name="PlaceHolder 2"/>
          <p:cNvSpPr>
            <a:spLocks noGrp="1"/>
          </p:cNvSpPr>
          <p:nvPr>
            <p:ph type="sldNum" idx="1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ctr">
            <a:norm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" sz="1000" b="0" strike="noStrike" spc="-1">
                <a:solidFill>
                  <a:schemeClr val="dk2"/>
                </a:solidFill>
                <a:latin typeface="Arial"/>
                <a:ea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578FDAB1-7151-4386-A362-48468A20FDC4}" type="slidenum">
              <a:rPr lang="ru" sz="1000" b="0" strike="noStrike" spc="-1">
                <a:solidFill>
                  <a:schemeClr val="dk2"/>
                </a:solidFill>
                <a:latin typeface="Arial"/>
                <a:ea typeface="Arial"/>
              </a:rPr>
              <a:t>‹#›</a:t>
            </a:fld>
            <a:endParaRPr lang="ru-RU" sz="10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74" r:id="rId13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sldNum" idx="2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ctr">
            <a:norm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" sz="1000" b="0" strike="noStrike" spc="-1">
                <a:solidFill>
                  <a:schemeClr val="dk2"/>
                </a:solidFill>
                <a:latin typeface="Arial"/>
                <a:ea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DD6ED41E-119F-4862-9C7C-CC41100D30A4}" type="slidenum">
              <a:rPr lang="ru" sz="1000" b="0" strike="noStrike" spc="-1">
                <a:solidFill>
                  <a:schemeClr val="dk2"/>
                </a:solidFill>
                <a:latin typeface="Arial"/>
                <a:ea typeface="Arial"/>
              </a:rPr>
              <a:t>‹#›</a:t>
            </a:fld>
            <a:endParaRPr lang="ru-RU" sz="1000" b="0" strike="noStrike" spc="-1">
              <a:latin typeface="Times New Roman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7;p17"/>
          <p:cNvSpPr/>
          <p:nvPr/>
        </p:nvSpPr>
        <p:spPr>
          <a:xfrm>
            <a:off x="0" y="4915500"/>
            <a:ext cx="9144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" name="Google Shape;101;p18"/>
          <p:cNvPicPr/>
          <p:nvPr/>
        </p:nvPicPr>
        <p:blipFill>
          <a:blip r:embed="rId2"/>
          <a:stretch/>
        </p:blipFill>
        <p:spPr>
          <a:xfrm>
            <a:off x="5535996" y="1419622"/>
            <a:ext cx="3068452" cy="1381670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9678"/>
            <a:ext cx="4248472" cy="4210264"/>
          </a:xfrm>
          <a:prstGeom prst="rect">
            <a:avLst/>
          </a:prstGeom>
        </p:spPr>
      </p:pic>
      <p:sp>
        <p:nvSpPr>
          <p:cNvPr id="12" name="Еще больше  новых брендов"/>
          <p:cNvSpPr txBox="1"/>
          <p:nvPr/>
        </p:nvSpPr>
        <p:spPr>
          <a:xfrm>
            <a:off x="1074854" y="830585"/>
            <a:ext cx="2736304" cy="2821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«Если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 в результате какой-то мировой катастрофы все накопленные знания вдруг оказались уничтоженными, и к грядущим поколениям живых существ перешла только одна фраза, то какое утверждение, составленное из наименьшего количества слов, принесло бы наибольшую информацию? Я считаю, что это «Мир состоит из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атомов»</a:t>
            </a:r>
          </a:p>
          <a:p>
            <a:pPr algn="ctr"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endParaRPr lang="ru-RU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Ричард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Фейнман, физик, лауреат Нобелевской премии</a:t>
            </a:r>
            <a:endParaRPr sz="1200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114" y="1784652"/>
            <a:ext cx="855811" cy="820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55" b="95726" l="0" r="996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60" y="3730241"/>
            <a:ext cx="7704856" cy="497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Google Shape;57;p13"/>
          <p:cNvSpPr/>
          <p:nvPr/>
        </p:nvSpPr>
        <p:spPr>
          <a:xfrm>
            <a:off x="960300" y="4227934"/>
            <a:ext cx="7223400" cy="62190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800" b="1" strike="noStrike" spc="-1" dirty="0" smtClean="0">
                <a:solidFill>
                  <a:srgbClr val="595959"/>
                </a:solidFill>
                <a:latin typeface="Arial"/>
                <a:ea typeface="Arial"/>
              </a:rPr>
              <a:t>Тема урока</a:t>
            </a:r>
            <a:endParaRPr lang="ru-RU" sz="2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7;p17"/>
          <p:cNvSpPr/>
          <p:nvPr/>
        </p:nvSpPr>
        <p:spPr>
          <a:xfrm>
            <a:off x="0" y="4915500"/>
            <a:ext cx="9144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75;p15"/>
          <p:cNvSpPr/>
          <p:nvPr/>
        </p:nvSpPr>
        <p:spPr>
          <a:xfrm>
            <a:off x="0" y="152400"/>
            <a:ext cx="456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218" name="Picture 2" descr="https://cdn.cloudflare.steamstatic.com/steam/apps/1180560/capsule_616x353.jpg?t=15814284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15566"/>
            <a:ext cx="6480720" cy="371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Google Shape;57;p13"/>
          <p:cNvSpPr/>
          <p:nvPr/>
        </p:nvSpPr>
        <p:spPr>
          <a:xfrm>
            <a:off x="539552" y="207847"/>
            <a:ext cx="8424936" cy="65864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tIns="91440" bIns="9144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800" b="1" spc="-1" dirty="0" smtClean="0">
                <a:solidFill>
                  <a:srgbClr val="595959"/>
                </a:solidFill>
              </a:rPr>
              <a:t>Приложение виртуальной реальности</a:t>
            </a:r>
            <a:endParaRPr lang="ru-RU" sz="32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733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sldNum" idx="7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" sz="1000" b="0" strike="noStrike" spc="-1">
                <a:solidFill>
                  <a:schemeClr val="dk2"/>
                </a:solidFill>
                <a:latin typeface="Arial"/>
                <a:ea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2C68C309-8540-4B43-8A3C-4BB6B2302745}" type="slidenum">
              <a:rPr lang="ru" sz="1000" b="0" strike="noStrike" spc="-1">
                <a:solidFill>
                  <a:schemeClr val="dk2"/>
                </a:solidFill>
                <a:latin typeface="Arial"/>
                <a:ea typeface="Arial"/>
              </a:rPr>
              <a:t>11</a:t>
            </a:fld>
            <a:endParaRPr lang="ru-RU" sz="1000" b="0" strike="noStrike" spc="-1">
              <a:latin typeface="Times New Roman"/>
            </a:endParaRPr>
          </a:p>
        </p:txBody>
      </p:sp>
      <p:sp>
        <p:nvSpPr>
          <p:cNvPr id="6" name="Google Shape;97;p17"/>
          <p:cNvSpPr/>
          <p:nvPr/>
        </p:nvSpPr>
        <p:spPr>
          <a:xfrm>
            <a:off x="0" y="4915500"/>
            <a:ext cx="9144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5;p15"/>
          <p:cNvSpPr/>
          <p:nvPr/>
        </p:nvSpPr>
        <p:spPr>
          <a:xfrm>
            <a:off x="0" y="152400"/>
            <a:ext cx="456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57;p13"/>
          <p:cNvSpPr/>
          <p:nvPr/>
        </p:nvSpPr>
        <p:spPr>
          <a:xfrm>
            <a:off x="611188" y="207720"/>
            <a:ext cx="6845492" cy="615553"/>
          </a:xfrm>
          <a:prstGeom prst="rect">
            <a:avLst/>
          </a:prstGeom>
          <a:noFill/>
          <a:ln w="0">
            <a:noFill/>
          </a:ln>
        </p:spPr>
        <p:txBody>
          <a:bodyPr lIns="0" tIns="91440" rIns="0" bIns="91440" anchor="t">
            <a:noAutofit/>
          </a:bodyPr>
          <a:lstStyle/>
          <a:p>
            <a:pPr>
              <a:tabLst>
                <a:tab pos="0" algn="l"/>
              </a:tabLst>
            </a:pPr>
            <a:r>
              <a:rPr lang="ru-RU" sz="2800" b="1" spc="-1" dirty="0" smtClean="0">
                <a:solidFill>
                  <a:srgbClr val="595959"/>
                </a:solidFill>
                <a:latin typeface="Arial"/>
                <a:ea typeface="Arial"/>
              </a:rPr>
              <a:t>Назначение приложения</a:t>
            </a:r>
            <a:endParaRPr lang="ru-RU" sz="2800" b="1" spc="-1" dirty="0">
              <a:solidFill>
                <a:srgbClr val="595959"/>
              </a:solidFill>
              <a:latin typeface="Arial"/>
              <a:ea typeface="Arial"/>
            </a:endParaRPr>
          </a:p>
        </p:txBody>
      </p:sp>
      <p:sp>
        <p:nvSpPr>
          <p:cNvPr id="11" name="Еще больше  новых брендов"/>
          <p:cNvSpPr txBox="1"/>
          <p:nvPr/>
        </p:nvSpPr>
        <p:spPr>
          <a:xfrm>
            <a:off x="611188" y="1094922"/>
            <a:ext cx="6845492" cy="6127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>
              <a:lnSpc>
                <a:spcPct val="114000"/>
              </a:lnSpc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Визуализации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строения атомов химических элементов периодической системы Д. И. Менделеева.</a:t>
            </a:r>
          </a:p>
        </p:txBody>
      </p:sp>
      <p:sp>
        <p:nvSpPr>
          <p:cNvPr id="13" name="Google Shape;57;p13"/>
          <p:cNvSpPr/>
          <p:nvPr/>
        </p:nvSpPr>
        <p:spPr>
          <a:xfrm>
            <a:off x="611188" y="1779662"/>
            <a:ext cx="6845492" cy="615553"/>
          </a:xfrm>
          <a:prstGeom prst="rect">
            <a:avLst/>
          </a:prstGeom>
          <a:noFill/>
          <a:ln w="0">
            <a:noFill/>
          </a:ln>
        </p:spPr>
        <p:txBody>
          <a:bodyPr lIns="0" tIns="91440" rIns="0" bIns="91440" anchor="t">
            <a:noAutofit/>
          </a:bodyPr>
          <a:lstStyle/>
          <a:p>
            <a:pPr>
              <a:tabLst>
                <a:tab pos="0" algn="l"/>
              </a:tabLst>
            </a:pPr>
            <a:r>
              <a:rPr lang="ru-RU" sz="2800" b="1" spc="-1" dirty="0" smtClean="0">
                <a:solidFill>
                  <a:srgbClr val="595959"/>
                </a:solidFill>
                <a:latin typeface="Arial"/>
                <a:ea typeface="Arial"/>
              </a:rPr>
              <a:t>Пример</a:t>
            </a:r>
            <a:endParaRPr lang="ru-RU" sz="2800" b="1" spc="-1" dirty="0">
              <a:solidFill>
                <a:srgbClr val="595959"/>
              </a:solidFill>
              <a:latin typeface="Arial"/>
              <a:ea typeface="Arial"/>
            </a:endParaRPr>
          </a:p>
        </p:txBody>
      </p:sp>
      <p:pic>
        <p:nvPicPr>
          <p:cNvPr id="10244" name="Picture 4" descr="https://www.memotest.ru/ImageUpload/88bd190f-8bd0-4feb-b1ae-d9253e5fa20b/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571750"/>
            <a:ext cx="1944588" cy="194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sldNum" idx="4294967295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" sz="1000" b="0" strike="noStrike" spc="-1">
                <a:solidFill>
                  <a:schemeClr val="dk2"/>
                </a:solidFill>
                <a:latin typeface="Arial"/>
                <a:ea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2C68C309-8540-4B43-8A3C-4BB6B2302745}" type="slidenum">
              <a:rPr lang="ru" sz="1000" b="0" strike="noStrike" spc="-1">
                <a:solidFill>
                  <a:schemeClr val="dk2"/>
                </a:solidFill>
                <a:latin typeface="Arial"/>
                <a:ea typeface="Arial"/>
              </a:rPr>
              <a:t>12</a:t>
            </a:fld>
            <a:endParaRPr lang="ru-RU" sz="1000" b="0" strike="noStrike" spc="-1">
              <a:latin typeface="Times New Roman"/>
            </a:endParaRPr>
          </a:p>
        </p:txBody>
      </p:sp>
      <p:sp>
        <p:nvSpPr>
          <p:cNvPr id="6" name="Google Shape;97;p17"/>
          <p:cNvSpPr/>
          <p:nvPr/>
        </p:nvSpPr>
        <p:spPr>
          <a:xfrm>
            <a:off x="0" y="4915500"/>
            <a:ext cx="9144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5;p15"/>
          <p:cNvSpPr/>
          <p:nvPr/>
        </p:nvSpPr>
        <p:spPr>
          <a:xfrm>
            <a:off x="0" y="152400"/>
            <a:ext cx="456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57;p13"/>
          <p:cNvSpPr/>
          <p:nvPr/>
        </p:nvSpPr>
        <p:spPr>
          <a:xfrm>
            <a:off x="611188" y="207720"/>
            <a:ext cx="6845492" cy="615553"/>
          </a:xfrm>
          <a:prstGeom prst="rect">
            <a:avLst/>
          </a:prstGeom>
          <a:noFill/>
          <a:ln w="0">
            <a:noFill/>
          </a:ln>
        </p:spPr>
        <p:txBody>
          <a:bodyPr lIns="0" tIns="91440" rIns="0" bIns="91440" anchor="t">
            <a:noAutofit/>
          </a:bodyPr>
          <a:lstStyle/>
          <a:p>
            <a:pPr>
              <a:tabLst>
                <a:tab pos="0" algn="l"/>
              </a:tabLst>
            </a:pPr>
            <a:r>
              <a:rPr lang="ru-RU" sz="2800" b="1" spc="-1" dirty="0" smtClean="0">
                <a:solidFill>
                  <a:srgbClr val="595959"/>
                </a:solidFill>
                <a:latin typeface="Arial"/>
                <a:ea typeface="Arial"/>
              </a:rPr>
              <a:t>Рефлексия</a:t>
            </a:r>
            <a:endParaRPr lang="ru-RU" sz="2800" b="1" spc="-1" dirty="0">
              <a:solidFill>
                <a:srgbClr val="595959"/>
              </a:solidFill>
              <a:latin typeface="Arial"/>
              <a:ea typeface="Arial"/>
            </a:endParaRPr>
          </a:p>
        </p:txBody>
      </p:sp>
      <p:sp>
        <p:nvSpPr>
          <p:cNvPr id="10" name="Google Shape;65;p14"/>
          <p:cNvSpPr/>
          <p:nvPr/>
        </p:nvSpPr>
        <p:spPr>
          <a:xfrm>
            <a:off x="611188" y="1127880"/>
            <a:ext cx="3880532" cy="333937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tIns="91440" bIns="91440" anchor="t">
            <a:spAutoFit/>
          </a:bodyPr>
          <a:lstStyle/>
          <a:p>
            <a:pPr>
              <a:lnSpc>
                <a:spcPct val="100000"/>
              </a:lnSpc>
              <a:spcAft>
                <a:spcPts val="601"/>
              </a:spcAft>
            </a:pPr>
            <a:r>
              <a:rPr lang="ru-RU" sz="1600" spc="-1" dirty="0">
                <a:solidFill>
                  <a:srgbClr val="000000"/>
                </a:solidFill>
                <a:ea typeface="Arial"/>
              </a:rPr>
              <a:t>1) впечатлило;</a:t>
            </a:r>
          </a:p>
          <a:p>
            <a:pPr>
              <a:lnSpc>
                <a:spcPct val="100000"/>
              </a:lnSpc>
              <a:spcAft>
                <a:spcPts val="601"/>
              </a:spcAft>
            </a:pPr>
            <a:r>
              <a:rPr lang="ru-RU" sz="1600" spc="-1" dirty="0">
                <a:solidFill>
                  <a:srgbClr val="000000"/>
                </a:solidFill>
                <a:ea typeface="Arial"/>
              </a:rPr>
              <a:t>2</a:t>
            </a:r>
            <a:r>
              <a:rPr lang="ru-RU" sz="1600" spc="-1" dirty="0" smtClean="0">
                <a:solidFill>
                  <a:srgbClr val="000000"/>
                </a:solidFill>
                <a:ea typeface="Arial"/>
              </a:rPr>
              <a:t>) заинтересовало</a:t>
            </a:r>
            <a:r>
              <a:rPr lang="ru-RU" sz="1600" spc="-1" dirty="0">
                <a:solidFill>
                  <a:srgbClr val="000000"/>
                </a:solidFill>
                <a:ea typeface="Arial"/>
              </a:rPr>
              <a:t>;</a:t>
            </a:r>
          </a:p>
          <a:p>
            <a:pPr>
              <a:lnSpc>
                <a:spcPct val="100000"/>
              </a:lnSpc>
              <a:spcAft>
                <a:spcPts val="601"/>
              </a:spcAft>
            </a:pPr>
            <a:r>
              <a:rPr lang="ru-RU" sz="1600" spc="-1" dirty="0">
                <a:solidFill>
                  <a:srgbClr val="000000"/>
                </a:solidFill>
                <a:ea typeface="Arial"/>
              </a:rPr>
              <a:t>3) удивило;</a:t>
            </a:r>
          </a:p>
          <a:p>
            <a:pPr>
              <a:lnSpc>
                <a:spcPct val="100000"/>
              </a:lnSpc>
              <a:spcAft>
                <a:spcPts val="601"/>
              </a:spcAft>
            </a:pPr>
            <a:r>
              <a:rPr lang="ru-RU" sz="1600" spc="-1" dirty="0">
                <a:solidFill>
                  <a:srgbClr val="000000"/>
                </a:solidFill>
                <a:ea typeface="Arial"/>
              </a:rPr>
              <a:t>4) стало открытием;</a:t>
            </a:r>
          </a:p>
          <a:p>
            <a:pPr>
              <a:lnSpc>
                <a:spcPct val="100000"/>
              </a:lnSpc>
              <a:spcAft>
                <a:spcPts val="601"/>
              </a:spcAft>
            </a:pPr>
            <a:r>
              <a:rPr lang="ru-RU" sz="1600" spc="-1" dirty="0">
                <a:solidFill>
                  <a:srgbClr val="000000"/>
                </a:solidFill>
                <a:ea typeface="Arial"/>
              </a:rPr>
              <a:t>5) оригинально;</a:t>
            </a:r>
          </a:p>
          <a:p>
            <a:pPr>
              <a:lnSpc>
                <a:spcPct val="100000"/>
              </a:lnSpc>
              <a:spcAft>
                <a:spcPts val="601"/>
              </a:spcAft>
            </a:pPr>
            <a:r>
              <a:rPr lang="ru-RU" sz="1600" spc="-1" dirty="0">
                <a:solidFill>
                  <a:srgbClr val="000000"/>
                </a:solidFill>
                <a:ea typeface="Arial"/>
              </a:rPr>
              <a:t>6) просто;</a:t>
            </a:r>
          </a:p>
          <a:p>
            <a:pPr>
              <a:lnSpc>
                <a:spcPct val="100000"/>
              </a:lnSpc>
              <a:spcAft>
                <a:spcPts val="601"/>
              </a:spcAft>
            </a:pPr>
            <a:r>
              <a:rPr lang="ru-RU" sz="1600" spc="-1" dirty="0">
                <a:solidFill>
                  <a:srgbClr val="000000"/>
                </a:solidFill>
                <a:ea typeface="Arial"/>
              </a:rPr>
              <a:t>7) непонятно;</a:t>
            </a:r>
          </a:p>
          <a:p>
            <a:pPr>
              <a:lnSpc>
                <a:spcPct val="100000"/>
              </a:lnSpc>
              <a:spcAft>
                <a:spcPts val="601"/>
              </a:spcAft>
            </a:pPr>
            <a:r>
              <a:rPr lang="ru-RU" sz="1600" spc="-1" dirty="0">
                <a:solidFill>
                  <a:srgbClr val="000000"/>
                </a:solidFill>
                <a:ea typeface="Arial"/>
              </a:rPr>
              <a:t>8) не очень удачно;</a:t>
            </a:r>
          </a:p>
          <a:p>
            <a:pPr>
              <a:lnSpc>
                <a:spcPct val="100000"/>
              </a:lnSpc>
              <a:spcAft>
                <a:spcPts val="601"/>
              </a:spcAft>
            </a:pPr>
            <a:r>
              <a:rPr lang="ru-RU" sz="1600" spc="-1" dirty="0">
                <a:solidFill>
                  <a:srgbClr val="000000"/>
                </a:solidFill>
                <a:ea typeface="Arial"/>
              </a:rPr>
              <a:t>9) </a:t>
            </a:r>
            <a:r>
              <a:rPr lang="ru-RU" sz="1600" spc="-1" dirty="0" smtClean="0">
                <a:solidFill>
                  <a:srgbClr val="000000"/>
                </a:solidFill>
                <a:ea typeface="Arial"/>
              </a:rPr>
              <a:t>скучно;</a:t>
            </a:r>
          </a:p>
          <a:p>
            <a:pPr>
              <a:lnSpc>
                <a:spcPct val="100000"/>
              </a:lnSpc>
              <a:spcAft>
                <a:spcPts val="601"/>
              </a:spcAft>
            </a:pPr>
            <a:r>
              <a:rPr lang="ru-RU" sz="1600" spc="-1" dirty="0" smtClean="0">
                <a:solidFill>
                  <a:srgbClr val="000000"/>
                </a:solidFill>
                <a:ea typeface="Arial"/>
              </a:rPr>
              <a:t>10</a:t>
            </a:r>
            <a:r>
              <a:rPr lang="ru-RU" sz="1600" spc="-1" dirty="0">
                <a:solidFill>
                  <a:srgbClr val="000000"/>
                </a:solidFill>
                <a:ea typeface="Arial"/>
              </a:rPr>
              <a:t>) …</a:t>
            </a:r>
            <a:endParaRPr lang="ru-RU" sz="1600" spc="-1" dirty="0">
              <a:solidFill>
                <a:srgbClr val="000000"/>
              </a:solidFill>
              <a:ea typeface="Arial"/>
            </a:endParaRPr>
          </a:p>
        </p:txBody>
      </p:sp>
      <p:pic>
        <p:nvPicPr>
          <p:cNvPr id="12" name="Picture 8"/>
          <p:cNvPicPr/>
          <p:nvPr/>
        </p:nvPicPr>
        <p:blipFill>
          <a:blip r:embed="rId2"/>
          <a:stretch/>
        </p:blipFill>
        <p:spPr>
          <a:xfrm>
            <a:off x="5652120" y="1634701"/>
            <a:ext cx="2000880" cy="2000880"/>
          </a:xfrm>
          <a:prstGeom prst="rect">
            <a:avLst/>
          </a:prstGeom>
          <a:ln w="0">
            <a:noFill/>
          </a:ln>
        </p:spPr>
      </p:pic>
      <p:sp>
        <p:nvSpPr>
          <p:cNvPr id="14" name="Google Shape;117;p20"/>
          <p:cNvSpPr/>
          <p:nvPr/>
        </p:nvSpPr>
        <p:spPr>
          <a:xfrm>
            <a:off x="5652120" y="1923678"/>
            <a:ext cx="2028240" cy="131811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spAutoFit/>
          </a:bodyPr>
          <a:lstStyle/>
          <a:p>
            <a:pPr algn="ctr">
              <a:lnSpc>
                <a:spcPct val="115000"/>
              </a:lnSpc>
              <a:spcBef>
                <a:spcPts val="499"/>
              </a:spcBef>
              <a:spcAft>
                <a:spcPts val="601"/>
              </a:spcAft>
              <a:tabLst>
                <a:tab pos="0" algn="l"/>
              </a:tabLst>
            </a:pPr>
            <a:r>
              <a:rPr lang="ru" sz="7000" b="1" strike="noStrike" spc="-1" dirty="0" smtClean="0">
                <a:solidFill>
                  <a:srgbClr val="000000"/>
                </a:solidFill>
                <a:latin typeface="Arial"/>
                <a:ea typeface="Arial"/>
              </a:rPr>
              <a:t>10</a:t>
            </a:r>
            <a:endParaRPr lang="ru-RU" sz="7000" b="0" strike="noStrike" spc="-1" dirty="0">
              <a:latin typeface="Arial"/>
            </a:endParaRPr>
          </a:p>
        </p:txBody>
      </p:sp>
      <p:sp>
        <p:nvSpPr>
          <p:cNvPr id="15" name="Google Shape;588;p48"/>
          <p:cNvSpPr/>
          <p:nvPr/>
        </p:nvSpPr>
        <p:spPr>
          <a:xfrm>
            <a:off x="5913120" y="3694261"/>
            <a:ext cx="1559160" cy="46166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" sz="1800" b="1" strike="noStrike" spc="-1" dirty="0" smtClean="0">
                <a:solidFill>
                  <a:schemeClr val="dk2"/>
                </a:solidFill>
                <a:latin typeface="Arial"/>
                <a:ea typeface="Arial"/>
              </a:rPr>
              <a:t>мнений</a:t>
            </a:r>
            <a:endParaRPr lang="ru-RU" sz="18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220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олилиния 19">
            <a:extLst>
              <a:ext uri="{FF2B5EF4-FFF2-40B4-BE49-F238E27FC236}">
                <a16:creationId xmlns:a16="http://schemas.microsoft.com/office/drawing/2014/main" xmlns="" id="{D2B8BD34-6B20-EF41-9C9E-6968812CA3D2}"/>
              </a:ext>
            </a:extLst>
          </p:cNvPr>
          <p:cNvSpPr/>
          <p:nvPr/>
        </p:nvSpPr>
        <p:spPr>
          <a:xfrm>
            <a:off x="0" y="-20540"/>
            <a:ext cx="4427984" cy="5184577"/>
          </a:xfrm>
          <a:custGeom>
            <a:avLst/>
            <a:gdLst>
              <a:gd name="connsiteX0" fmla="*/ 0 w 13362918"/>
              <a:gd name="connsiteY0" fmla="*/ 0 h 13743782"/>
              <a:gd name="connsiteX1" fmla="*/ 10083540 w 13362918"/>
              <a:gd name="connsiteY1" fmla="*/ 0 h 13743782"/>
              <a:gd name="connsiteX2" fmla="*/ 10904289 w 13362918"/>
              <a:gd name="connsiteY2" fmla="*/ 728548 h 13743782"/>
              <a:gd name="connsiteX3" fmla="*/ 10904289 w 13362918"/>
              <a:gd name="connsiteY3" fmla="*/ 12774718 h 13743782"/>
              <a:gd name="connsiteX4" fmla="*/ 9757973 w 13362918"/>
              <a:gd name="connsiteY4" fmla="*/ 13743782 h 13743782"/>
              <a:gd name="connsiteX5" fmla="*/ 0 w 13362918"/>
              <a:gd name="connsiteY5" fmla="*/ 13743782 h 1374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62918" h="13743782">
                <a:moveTo>
                  <a:pt x="0" y="0"/>
                </a:moveTo>
                <a:lnTo>
                  <a:pt x="10083540" y="0"/>
                </a:lnTo>
                <a:cubicBezTo>
                  <a:pt x="10368109" y="222700"/>
                  <a:pt x="10643836" y="463853"/>
                  <a:pt x="10904289" y="728548"/>
                </a:cubicBezTo>
                <a:cubicBezTo>
                  <a:pt x="14182462" y="4055052"/>
                  <a:pt x="14182462" y="9448850"/>
                  <a:pt x="10904289" y="12774718"/>
                </a:cubicBezTo>
                <a:cubicBezTo>
                  <a:pt x="10545764" y="13139310"/>
                  <a:pt x="10160711" y="13459998"/>
                  <a:pt x="9757973" y="13743782"/>
                </a:cubicBezTo>
                <a:lnTo>
                  <a:pt x="0" y="13743782"/>
                </a:lnTo>
                <a:close/>
              </a:path>
            </a:pathLst>
          </a:custGeom>
          <a:solidFill>
            <a:srgbClr val="69CEE9"/>
          </a:solidFill>
          <a:ln w="12700">
            <a:miter lim="400000"/>
          </a:ln>
        </p:spPr>
        <p:txBody>
          <a:bodyPr wrap="square" lIns="19050" tIns="19050" rIns="19050" bIns="19050" anchor="ctr">
            <a:noAutofit/>
          </a:bodyPr>
          <a:lstStyle/>
          <a:p>
            <a:pPr algn="ctr" defTabSz="309563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0" name="Развитие  сегмента  зубных паст"/>
          <p:cNvSpPr txBox="1"/>
          <p:nvPr/>
        </p:nvSpPr>
        <p:spPr>
          <a:xfrm>
            <a:off x="630079" y="843558"/>
            <a:ext cx="3365857" cy="2950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9050" tIns="19050" rIns="19050" bIns="19050" anchor="ctr">
            <a:spAutoFit/>
          </a:bodyPr>
          <a:lstStyle/>
          <a:p>
            <a:pPr>
              <a:lnSpc>
                <a:spcPct val="114000"/>
              </a:lnSpc>
              <a:defRPr sz="11600">
                <a:solidFill>
                  <a:schemeClr val="accent1">
                    <a:lumOff val="16847"/>
                  </a:schemeClr>
                </a:solidFill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5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Тема:</a:t>
            </a:r>
          </a:p>
          <a:p>
            <a:pPr>
              <a:lnSpc>
                <a:spcPct val="114000"/>
              </a:lnSpc>
              <a:defRPr sz="11600">
                <a:solidFill>
                  <a:schemeClr val="accent1">
                    <a:lumOff val="16847"/>
                  </a:schemeClr>
                </a:solidFill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Электронное строение атома в виртуальной реальности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4" name="Picture 2" descr="https://phonoteka.org/uploads/posts/2021-04/1618558157_29-phonoteka_org-p-virtualnaya-realnost-fon-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404" y="1131590"/>
            <a:ext cx="6390231" cy="403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8402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57;p13"/>
          <p:cNvSpPr/>
          <p:nvPr/>
        </p:nvSpPr>
        <p:spPr>
          <a:xfrm>
            <a:off x="539552" y="207847"/>
            <a:ext cx="6629096" cy="7263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tIns="91440" bIns="9144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800" b="1" spc="-1" dirty="0">
                <a:solidFill>
                  <a:srgbClr val="595959"/>
                </a:solidFill>
                <a:latin typeface="Arial"/>
                <a:ea typeface="Arial"/>
              </a:rPr>
              <a:t>Задание.</a:t>
            </a:r>
            <a:r>
              <a:rPr lang="ru-RU" sz="3200" b="1" strike="noStrike" spc="-1" dirty="0">
                <a:solidFill>
                  <a:srgbClr val="595959"/>
                </a:solidFill>
                <a:latin typeface="Arial"/>
                <a:ea typeface="Arial"/>
              </a:rPr>
              <a:t> </a:t>
            </a:r>
            <a:endParaRPr lang="ru-RU" sz="3200" b="0" strike="noStrike" spc="-1" dirty="0">
              <a:latin typeface="Arial"/>
            </a:endParaRPr>
          </a:p>
        </p:txBody>
      </p:sp>
      <p:sp>
        <p:nvSpPr>
          <p:cNvPr id="147" name="Прямоугольник 3"/>
          <p:cNvSpPr/>
          <p:nvPr/>
        </p:nvSpPr>
        <p:spPr>
          <a:xfrm>
            <a:off x="539552" y="934200"/>
            <a:ext cx="8424936" cy="313786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ial"/>
                <a:ea typeface="Arial"/>
              </a:rPr>
              <a:t>Перед вами шлем виртуальной реальности. Найдите на нем следующие элементы: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 smtClean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marL="5110163" indent="-28575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 dirty="0">
                <a:solidFill>
                  <a:srgbClr val="595959"/>
                </a:solidFill>
                <a:latin typeface="Arial"/>
                <a:ea typeface="Arial"/>
              </a:rPr>
              <a:t>индикатор состояния;</a:t>
            </a:r>
            <a:endParaRPr lang="ru-RU" sz="1800" b="0" strike="noStrike" spc="-1" dirty="0">
              <a:latin typeface="Arial"/>
            </a:endParaRPr>
          </a:p>
          <a:p>
            <a:pPr marL="5110163" indent="-28575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 dirty="0">
                <a:solidFill>
                  <a:srgbClr val="595959"/>
                </a:solidFill>
                <a:latin typeface="Arial"/>
                <a:ea typeface="Arial"/>
              </a:rPr>
              <a:t>кнопка шлема;</a:t>
            </a:r>
            <a:endParaRPr lang="ru-RU" sz="1800" b="0" strike="noStrike" spc="-1" dirty="0">
              <a:latin typeface="Arial"/>
            </a:endParaRPr>
          </a:p>
          <a:p>
            <a:pPr marL="5110163" indent="-28575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 dirty="0">
                <a:solidFill>
                  <a:srgbClr val="595959"/>
                </a:solidFill>
                <a:latin typeface="Arial"/>
                <a:ea typeface="Arial"/>
              </a:rPr>
              <a:t>регулировочный диск;</a:t>
            </a:r>
            <a:endParaRPr lang="ru-RU" sz="1800" b="0" strike="noStrike" spc="-1" dirty="0">
              <a:latin typeface="Arial"/>
            </a:endParaRPr>
          </a:p>
          <a:p>
            <a:pPr marL="5110163" indent="-28575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 dirty="0">
                <a:solidFill>
                  <a:srgbClr val="595959"/>
                </a:solidFill>
                <a:latin typeface="Arial"/>
                <a:ea typeface="Arial"/>
              </a:rPr>
              <a:t>кабель шлема;</a:t>
            </a:r>
            <a:endParaRPr lang="ru-RU" sz="1800" b="0" strike="noStrike" spc="-1" dirty="0">
              <a:latin typeface="Arial"/>
            </a:endParaRPr>
          </a:p>
          <a:p>
            <a:pPr marL="5110163" indent="-28575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 dirty="0">
                <a:solidFill>
                  <a:srgbClr val="595959"/>
                </a:solidFill>
                <a:latin typeface="Arial"/>
                <a:ea typeface="Arial"/>
              </a:rPr>
              <a:t>верхний </a:t>
            </a:r>
            <a:r>
              <a:rPr lang="ru-RU" sz="1800" b="0" strike="noStrike" spc="-1" dirty="0" smtClean="0">
                <a:solidFill>
                  <a:srgbClr val="595959"/>
                </a:solidFill>
                <a:latin typeface="Arial"/>
                <a:ea typeface="Arial"/>
              </a:rPr>
              <a:t>ремешок;</a:t>
            </a:r>
          </a:p>
          <a:p>
            <a:pPr marL="5110163" indent="-28575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pc="-1" dirty="0" smtClean="0">
                <a:solidFill>
                  <a:srgbClr val="595959"/>
                </a:solidFill>
                <a:latin typeface="Arial"/>
              </a:rPr>
              <a:t>микрофон.</a:t>
            </a:r>
            <a:endParaRPr lang="ru-RU" sz="1800" b="0" strike="noStrike" spc="-1" dirty="0">
              <a:latin typeface="Arial"/>
            </a:endParaRPr>
          </a:p>
          <a:p>
            <a:pPr marL="1071720" indent="-2858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 dirty="0">
                <a:solidFill>
                  <a:srgbClr val="595959"/>
                </a:solidFill>
                <a:latin typeface="Arial"/>
                <a:ea typeface="Arial"/>
              </a:rPr>
              <a:t>микрофон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5" name="Google Shape;97;p17"/>
          <p:cNvSpPr/>
          <p:nvPr/>
        </p:nvSpPr>
        <p:spPr>
          <a:xfrm>
            <a:off x="0" y="4915500"/>
            <a:ext cx="9144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75;p15"/>
          <p:cNvSpPr/>
          <p:nvPr/>
        </p:nvSpPr>
        <p:spPr>
          <a:xfrm>
            <a:off x="0" y="152400"/>
            <a:ext cx="456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" name="Рисунок 5"/>
          <p:cNvPicPr/>
          <p:nvPr/>
        </p:nvPicPr>
        <p:blipFill>
          <a:blip r:embed="rId2"/>
          <a:stretch/>
        </p:blipFill>
        <p:spPr>
          <a:xfrm>
            <a:off x="621220" y="1594495"/>
            <a:ext cx="4320480" cy="2736304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12124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Прямоугольник 1"/>
          <p:cNvSpPr/>
          <p:nvPr/>
        </p:nvSpPr>
        <p:spPr>
          <a:xfrm>
            <a:off x="445680" y="3750120"/>
            <a:ext cx="4571640" cy="115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Arial"/>
              </a:rPr>
              <a:t>А: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  <a:ea typeface="Arial"/>
              </a:rPr>
              <a:t>5 – </a:t>
            </a: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Arial"/>
              </a:rPr>
              <a:t>Верхний ремешок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  <a:ea typeface="Arial"/>
              </a:rPr>
              <a:t>6 – </a:t>
            </a: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Arial"/>
              </a:rPr>
              <a:t>Кабель шлема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  <a:ea typeface="Arial"/>
              </a:rPr>
              <a:t>10 – </a:t>
            </a: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Arial"/>
              </a:rPr>
              <a:t>Индикатор состояния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  <a:ea typeface="Arial"/>
              </a:rPr>
              <a:t>11 – </a:t>
            </a: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Arial"/>
              </a:rPr>
              <a:t>Кнопка шлема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51" name="Прямоугольник 2"/>
          <p:cNvSpPr/>
          <p:nvPr/>
        </p:nvSpPr>
        <p:spPr>
          <a:xfrm>
            <a:off x="3839400" y="3750120"/>
            <a:ext cx="457164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Arial"/>
              </a:rPr>
              <a:t>Б: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  <a:ea typeface="Arial"/>
              </a:rPr>
              <a:t>1 – </a:t>
            </a: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Arial"/>
              </a:rPr>
              <a:t>Регулировочный диск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  <a:ea typeface="Arial"/>
              </a:rPr>
              <a:t>4 – </a:t>
            </a: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Arial"/>
              </a:rPr>
              <a:t>Микрофон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152" name="Рисунок 8"/>
          <p:cNvPicPr/>
          <p:nvPr/>
        </p:nvPicPr>
        <p:blipFill>
          <a:blip r:embed="rId2"/>
          <a:srcRect r="21184"/>
          <a:stretch/>
        </p:blipFill>
        <p:spPr>
          <a:xfrm>
            <a:off x="508680" y="1036800"/>
            <a:ext cx="2959920" cy="2431800"/>
          </a:xfrm>
          <a:prstGeom prst="rect">
            <a:avLst/>
          </a:prstGeom>
          <a:ln w="0">
            <a:noFill/>
          </a:ln>
        </p:spPr>
      </p:pic>
      <p:pic>
        <p:nvPicPr>
          <p:cNvPr id="153" name="Рисунок 10"/>
          <p:cNvPicPr/>
          <p:nvPr/>
        </p:nvPicPr>
        <p:blipFill>
          <a:blip r:embed="rId3"/>
          <a:stretch/>
        </p:blipFill>
        <p:spPr>
          <a:xfrm>
            <a:off x="3531960" y="1317960"/>
            <a:ext cx="4743000" cy="2162520"/>
          </a:xfrm>
          <a:prstGeom prst="rect">
            <a:avLst/>
          </a:prstGeom>
          <a:ln w="0">
            <a:noFill/>
          </a:ln>
        </p:spPr>
      </p:pic>
      <p:sp>
        <p:nvSpPr>
          <p:cNvPr id="154" name="Прямоугольник 11"/>
          <p:cNvSpPr/>
          <p:nvPr/>
        </p:nvSpPr>
        <p:spPr>
          <a:xfrm>
            <a:off x="1223280" y="1090800"/>
            <a:ext cx="35474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Arial"/>
              </a:rPr>
              <a:t>А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55" name="Прямоугольник 12"/>
          <p:cNvSpPr/>
          <p:nvPr/>
        </p:nvSpPr>
        <p:spPr>
          <a:xfrm>
            <a:off x="5502600" y="1090800"/>
            <a:ext cx="4571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Arial"/>
                <a:ea typeface="Arial"/>
              </a:rPr>
              <a:t>Б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0" name="Google Shape;57;p13"/>
          <p:cNvSpPr/>
          <p:nvPr/>
        </p:nvSpPr>
        <p:spPr>
          <a:xfrm>
            <a:off x="539552" y="207847"/>
            <a:ext cx="6629096" cy="6843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tIns="91440" bIns="9144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800" b="1" spc="-1" dirty="0">
                <a:solidFill>
                  <a:srgbClr val="595959"/>
                </a:solidFill>
                <a:latin typeface="Arial"/>
                <a:ea typeface="Arial"/>
              </a:rPr>
              <a:t>Задание</a:t>
            </a:r>
            <a:r>
              <a:rPr lang="ru-RU" sz="2800" b="1" spc="-1" dirty="0" smtClean="0">
                <a:solidFill>
                  <a:srgbClr val="595959"/>
                </a:solidFill>
                <a:latin typeface="Arial"/>
                <a:ea typeface="Arial"/>
              </a:rPr>
              <a:t>. Самоконтроль</a:t>
            </a:r>
            <a:r>
              <a:rPr lang="ru-RU" sz="3200" b="1" strike="noStrike" spc="-1" dirty="0" smtClean="0">
                <a:solidFill>
                  <a:srgbClr val="595959"/>
                </a:solidFill>
                <a:latin typeface="Arial"/>
                <a:ea typeface="Arial"/>
              </a:rPr>
              <a:t> </a:t>
            </a:r>
            <a:endParaRPr lang="ru-RU" sz="3200" b="0" strike="noStrike" spc="-1" dirty="0">
              <a:latin typeface="Arial"/>
            </a:endParaRPr>
          </a:p>
        </p:txBody>
      </p:sp>
      <p:sp>
        <p:nvSpPr>
          <p:cNvPr id="11" name="Google Shape;75;p15"/>
          <p:cNvSpPr/>
          <p:nvPr/>
        </p:nvSpPr>
        <p:spPr>
          <a:xfrm>
            <a:off x="0" y="152400"/>
            <a:ext cx="456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31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subTitle"/>
          </p:nvPr>
        </p:nvSpPr>
        <p:spPr>
          <a:xfrm>
            <a:off x="611560" y="267566"/>
            <a:ext cx="8280920" cy="79236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800" b="1" kern="1200" spc="-1" dirty="0">
                <a:solidFill>
                  <a:srgbClr val="595959"/>
                </a:solidFill>
                <a:latin typeface="Arial"/>
                <a:ea typeface="Arial"/>
                <a:cs typeface="+mn-cs"/>
              </a:rPr>
              <a:t>Как правильно надеть шлем виртуальной реальности</a:t>
            </a:r>
          </a:p>
        </p:txBody>
      </p:sp>
      <p:sp>
        <p:nvSpPr>
          <p:cNvPr id="158" name="Google Shape;92;p17"/>
          <p:cNvSpPr/>
          <p:nvPr/>
        </p:nvSpPr>
        <p:spPr>
          <a:xfrm>
            <a:off x="251520" y="3718440"/>
            <a:ext cx="8568952" cy="68018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tIns="91440" bIns="91440" anchor="t">
            <a:spAutoFit/>
          </a:bodyPr>
          <a:lstStyle/>
          <a:p>
            <a:pPr>
              <a:lnSpc>
                <a:spcPct val="115000"/>
              </a:lnSpc>
              <a:spcBef>
                <a:spcPts val="601"/>
              </a:spcBef>
              <a:spcAft>
                <a:spcPts val="601"/>
              </a:spcAft>
            </a:pPr>
            <a:r>
              <a:rPr lang="ru-RU" sz="1400" b="0" strike="noStrike" spc="-1" dirty="0">
                <a:solidFill>
                  <a:srgbClr val="262626"/>
                </a:solidFill>
                <a:latin typeface="Arial"/>
                <a:ea typeface="Arial"/>
              </a:rPr>
              <a:t>Отсоедините крепление на липучке на верхнем ремешке, а затем ослабьте фиксирующий ремень, вращая поворотный регулятор против часовой стрелки.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159" name="Рисунок 6"/>
          <p:cNvPicPr/>
          <p:nvPr/>
        </p:nvPicPr>
        <p:blipFill>
          <a:blip r:embed="rId2"/>
          <a:stretch/>
        </p:blipFill>
        <p:spPr>
          <a:xfrm>
            <a:off x="2738078" y="1211021"/>
            <a:ext cx="3595836" cy="2520280"/>
          </a:xfrm>
          <a:prstGeom prst="rect">
            <a:avLst/>
          </a:prstGeom>
          <a:ln w="0">
            <a:noFill/>
          </a:ln>
        </p:spPr>
      </p:pic>
      <p:sp>
        <p:nvSpPr>
          <p:cNvPr id="6" name="Google Shape;97;p17"/>
          <p:cNvSpPr/>
          <p:nvPr/>
        </p:nvSpPr>
        <p:spPr>
          <a:xfrm>
            <a:off x="0" y="4915500"/>
            <a:ext cx="9144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5;p15"/>
          <p:cNvSpPr/>
          <p:nvPr/>
        </p:nvSpPr>
        <p:spPr>
          <a:xfrm>
            <a:off x="0" y="152400"/>
            <a:ext cx="456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Рисунок 4"/>
          <p:cNvPicPr/>
          <p:nvPr/>
        </p:nvPicPr>
        <p:blipFill>
          <a:blip r:embed="rId2"/>
          <a:stretch/>
        </p:blipFill>
        <p:spPr>
          <a:xfrm>
            <a:off x="662744" y="266400"/>
            <a:ext cx="2444400" cy="3134880"/>
          </a:xfrm>
          <a:prstGeom prst="rect">
            <a:avLst/>
          </a:prstGeom>
          <a:ln w="0">
            <a:noFill/>
          </a:ln>
        </p:spPr>
      </p:pic>
      <p:sp>
        <p:nvSpPr>
          <p:cNvPr id="162" name="Прямоугольник 5"/>
          <p:cNvSpPr/>
          <p:nvPr/>
        </p:nvSpPr>
        <p:spPr>
          <a:xfrm>
            <a:off x="1660320" y="343800"/>
            <a:ext cx="457164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  <a:ea typeface="Arial"/>
              </a:rPr>
              <a:t>Удерживая окуляры одной рукой, потяните фиксирующий ремень вверх.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163" name="Рисунок 6"/>
          <p:cNvPicPr/>
          <p:nvPr/>
        </p:nvPicPr>
        <p:blipFill>
          <a:blip r:embed="rId3"/>
          <a:stretch/>
        </p:blipFill>
        <p:spPr>
          <a:xfrm>
            <a:off x="5652120" y="1546281"/>
            <a:ext cx="2561400" cy="2961000"/>
          </a:xfrm>
          <a:prstGeom prst="rect">
            <a:avLst/>
          </a:prstGeom>
          <a:ln w="0">
            <a:noFill/>
          </a:ln>
        </p:spPr>
      </p:pic>
      <p:sp>
        <p:nvSpPr>
          <p:cNvPr id="164" name="Прямоугольник 7"/>
          <p:cNvSpPr/>
          <p:nvPr/>
        </p:nvSpPr>
        <p:spPr>
          <a:xfrm>
            <a:off x="662744" y="3623119"/>
            <a:ext cx="4989376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000000"/>
                </a:solidFill>
                <a:latin typeface="Arial"/>
                <a:ea typeface="Arial"/>
              </a:rPr>
              <a:t>Прижмите окуляры к глазам. Регулируйте положение окуляров, пока не увидите четкое изображение внутри шлема.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7" name="Google Shape;97;p17"/>
          <p:cNvSpPr/>
          <p:nvPr/>
        </p:nvSpPr>
        <p:spPr>
          <a:xfrm>
            <a:off x="0" y="4915500"/>
            <a:ext cx="9144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75;p15"/>
          <p:cNvSpPr/>
          <p:nvPr/>
        </p:nvSpPr>
        <p:spPr>
          <a:xfrm>
            <a:off x="0" y="152400"/>
            <a:ext cx="456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Прямоугольник 7"/>
          <p:cNvSpPr/>
          <p:nvPr/>
        </p:nvSpPr>
        <p:spPr>
          <a:xfrm>
            <a:off x="880200" y="3506220"/>
            <a:ext cx="3691800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000000"/>
                </a:solidFill>
                <a:latin typeface="Arial"/>
                <a:ea typeface="Arial"/>
              </a:rPr>
              <a:t>Отрегулируйте верхний ремешок до плотного прилегания и зафиксируйте крепление на липучке.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167" name="Рисунок 8"/>
          <p:cNvPicPr/>
          <p:nvPr/>
        </p:nvPicPr>
        <p:blipFill>
          <a:blip r:embed="rId2"/>
          <a:stretch/>
        </p:blipFill>
        <p:spPr>
          <a:xfrm>
            <a:off x="683568" y="627534"/>
            <a:ext cx="3186000" cy="2166120"/>
          </a:xfrm>
          <a:prstGeom prst="rect">
            <a:avLst/>
          </a:prstGeom>
          <a:ln w="0">
            <a:noFill/>
          </a:ln>
        </p:spPr>
      </p:pic>
      <p:sp>
        <p:nvSpPr>
          <p:cNvPr id="168" name="Прямоугольник 5"/>
          <p:cNvSpPr/>
          <p:nvPr/>
        </p:nvSpPr>
        <p:spPr>
          <a:xfrm>
            <a:off x="4355976" y="266400"/>
            <a:ext cx="4156200" cy="115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  <a:ea typeface="Arial"/>
              </a:rPr>
              <a:t>Потяните фиксирующий ремень шлема вниз до щелчка. Вращайте поворотный регулятор по часовой стрелке, пока шлем не будет плотно прилегать. Убедитесь, что окуляры направлены строго вперед.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169" name="Рисунок 9"/>
          <p:cNvPicPr/>
          <p:nvPr/>
        </p:nvPicPr>
        <p:blipFill>
          <a:blip r:embed="rId3"/>
          <a:stretch/>
        </p:blipFill>
        <p:spPr>
          <a:xfrm>
            <a:off x="4680338" y="2067694"/>
            <a:ext cx="3007440" cy="2470680"/>
          </a:xfrm>
          <a:prstGeom prst="rect">
            <a:avLst/>
          </a:prstGeom>
          <a:ln w="0">
            <a:noFill/>
          </a:ln>
        </p:spPr>
      </p:pic>
      <p:sp>
        <p:nvSpPr>
          <p:cNvPr id="7" name="Google Shape;97;p17"/>
          <p:cNvSpPr/>
          <p:nvPr/>
        </p:nvSpPr>
        <p:spPr>
          <a:xfrm>
            <a:off x="0" y="4915500"/>
            <a:ext cx="9144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75;p15"/>
          <p:cNvSpPr/>
          <p:nvPr/>
        </p:nvSpPr>
        <p:spPr>
          <a:xfrm>
            <a:off x="0" y="152400"/>
            <a:ext cx="456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Прямоугольник 10"/>
          <p:cNvSpPr/>
          <p:nvPr/>
        </p:nvSpPr>
        <p:spPr>
          <a:xfrm>
            <a:off x="611560" y="267494"/>
            <a:ext cx="5716927" cy="521766"/>
          </a:xfrm>
          <a:prstGeom prst="rect">
            <a:avLst/>
          </a:prstGeom>
          <a:noFill/>
          <a:ln w="0">
            <a:noFill/>
          </a:ln>
        </p:spPr>
        <p:txBody>
          <a:bodyPr lIns="0" tIns="91440" rIns="0" bIns="91440" anchor="t">
            <a:noAutofit/>
          </a:bodyPr>
          <a:lstStyle/>
          <a:p>
            <a:pPr>
              <a:tabLst>
                <a:tab pos="0" algn="l"/>
              </a:tabLst>
            </a:pPr>
            <a:r>
              <a:rPr lang="ru-RU" sz="2800" b="1" spc="-1" dirty="0">
                <a:solidFill>
                  <a:srgbClr val="595959"/>
                </a:solidFill>
                <a:latin typeface="Arial"/>
                <a:ea typeface="Arial"/>
              </a:rPr>
              <a:t>Как надеть контроллер на руку</a:t>
            </a:r>
          </a:p>
        </p:txBody>
      </p:sp>
      <p:pic>
        <p:nvPicPr>
          <p:cNvPr id="180" name="Рисунок 5"/>
          <p:cNvPicPr/>
          <p:nvPr/>
        </p:nvPicPr>
        <p:blipFill>
          <a:blip r:embed="rId2"/>
          <a:stretch/>
        </p:blipFill>
        <p:spPr>
          <a:xfrm>
            <a:off x="1331640" y="1347614"/>
            <a:ext cx="6853648" cy="2181270"/>
          </a:xfrm>
          <a:prstGeom prst="rect">
            <a:avLst/>
          </a:prstGeom>
          <a:ln w="0">
            <a:noFill/>
          </a:ln>
        </p:spPr>
      </p:pic>
      <p:sp>
        <p:nvSpPr>
          <p:cNvPr id="5" name="Google Shape;97;p17"/>
          <p:cNvSpPr/>
          <p:nvPr/>
        </p:nvSpPr>
        <p:spPr>
          <a:xfrm>
            <a:off x="0" y="4915500"/>
            <a:ext cx="9144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75;p15"/>
          <p:cNvSpPr/>
          <p:nvPr/>
        </p:nvSpPr>
        <p:spPr>
          <a:xfrm>
            <a:off x="0" y="152400"/>
            <a:ext cx="456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57;p13"/>
          <p:cNvSpPr/>
          <p:nvPr/>
        </p:nvSpPr>
        <p:spPr>
          <a:xfrm>
            <a:off x="611188" y="207720"/>
            <a:ext cx="6845492" cy="615553"/>
          </a:xfrm>
          <a:prstGeom prst="rect">
            <a:avLst/>
          </a:prstGeom>
          <a:noFill/>
          <a:ln w="0">
            <a:noFill/>
          </a:ln>
        </p:spPr>
        <p:txBody>
          <a:bodyPr lIns="0" tIns="91440" rIns="0" bIns="91440" anchor="t">
            <a:noAutofit/>
          </a:bodyPr>
          <a:lstStyle/>
          <a:p>
            <a:pPr>
              <a:tabLst>
                <a:tab pos="0" algn="l"/>
              </a:tabLst>
            </a:pPr>
            <a:r>
              <a:rPr lang="ru-RU" sz="2800" b="1" spc="-1" dirty="0">
                <a:solidFill>
                  <a:srgbClr val="595959"/>
                </a:solidFill>
                <a:latin typeface="Arial"/>
                <a:ea typeface="Arial"/>
              </a:rPr>
              <a:t>Техника безопасности</a:t>
            </a:r>
          </a:p>
        </p:txBody>
      </p:sp>
      <p:pic>
        <p:nvPicPr>
          <p:cNvPr id="184" name="Picture 8"/>
          <p:cNvPicPr/>
          <p:nvPr/>
        </p:nvPicPr>
        <p:blipFill>
          <a:blip r:embed="rId2"/>
          <a:stretch/>
        </p:blipFill>
        <p:spPr>
          <a:xfrm>
            <a:off x="755576" y="1141920"/>
            <a:ext cx="636480" cy="636480"/>
          </a:xfrm>
          <a:prstGeom prst="rect">
            <a:avLst/>
          </a:prstGeom>
          <a:ln w="0">
            <a:noFill/>
          </a:ln>
        </p:spPr>
      </p:pic>
      <p:sp>
        <p:nvSpPr>
          <p:cNvPr id="185" name="Google Shape;117;p20"/>
          <p:cNvSpPr/>
          <p:nvPr/>
        </p:nvSpPr>
        <p:spPr>
          <a:xfrm>
            <a:off x="755576" y="1106822"/>
            <a:ext cx="63648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spAutoFit/>
          </a:bodyPr>
          <a:lstStyle/>
          <a:p>
            <a:pPr algn="ctr">
              <a:lnSpc>
                <a:spcPct val="115000"/>
              </a:lnSpc>
              <a:spcBef>
                <a:spcPts val="499"/>
              </a:spcBef>
              <a:spcAft>
                <a:spcPts val="601"/>
              </a:spcAft>
              <a:tabLst>
                <a:tab pos="0" algn="l"/>
              </a:tabLst>
            </a:pPr>
            <a:r>
              <a:rPr lang="ru" sz="2800" b="1" strike="noStrike" spc="-1" dirty="0">
                <a:solidFill>
                  <a:srgbClr val="000000"/>
                </a:solidFill>
                <a:latin typeface="Arial"/>
                <a:ea typeface="Arial"/>
              </a:rPr>
              <a:t>1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186" name="Прямоугольник 7"/>
          <p:cNvSpPr/>
          <p:nvPr/>
        </p:nvSpPr>
        <p:spPr>
          <a:xfrm>
            <a:off x="1691680" y="1185888"/>
            <a:ext cx="6777268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000000"/>
                </a:solidFill>
                <a:latin typeface="Arial"/>
                <a:ea typeface="Arial"/>
              </a:rPr>
              <a:t>Убедитесь, что в пределах зоны погружения в виртуальную реальность отсутствуют предметы, которые могут привести к ушибам и травмам.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188" name="Picture 8"/>
          <p:cNvPicPr/>
          <p:nvPr/>
        </p:nvPicPr>
        <p:blipFill>
          <a:blip r:embed="rId2"/>
          <a:stretch/>
        </p:blipFill>
        <p:spPr>
          <a:xfrm>
            <a:off x="755576" y="2362680"/>
            <a:ext cx="636480" cy="636480"/>
          </a:xfrm>
          <a:prstGeom prst="rect">
            <a:avLst/>
          </a:prstGeom>
          <a:ln w="0">
            <a:noFill/>
          </a:ln>
        </p:spPr>
      </p:pic>
      <p:sp>
        <p:nvSpPr>
          <p:cNvPr id="189" name="Google Shape;117;p20"/>
          <p:cNvSpPr/>
          <p:nvPr/>
        </p:nvSpPr>
        <p:spPr>
          <a:xfrm>
            <a:off x="755576" y="2330958"/>
            <a:ext cx="63648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spAutoFit/>
          </a:bodyPr>
          <a:lstStyle/>
          <a:p>
            <a:pPr algn="ctr">
              <a:lnSpc>
                <a:spcPct val="115000"/>
              </a:lnSpc>
              <a:spcBef>
                <a:spcPts val="499"/>
              </a:spcBef>
              <a:spcAft>
                <a:spcPts val="601"/>
              </a:spcAft>
              <a:tabLst>
                <a:tab pos="0" algn="l"/>
              </a:tabLst>
            </a:pPr>
            <a:r>
              <a:rPr lang="ru" sz="2800" b="1" strike="noStrike" spc="-1" dirty="0">
                <a:solidFill>
                  <a:srgbClr val="000000"/>
                </a:solidFill>
                <a:latin typeface="Arial"/>
                <a:ea typeface="Arial"/>
              </a:rPr>
              <a:t>2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190" name="Прямоугольник 11"/>
          <p:cNvSpPr/>
          <p:nvPr/>
        </p:nvSpPr>
        <p:spPr>
          <a:xfrm>
            <a:off x="1691680" y="2123733"/>
            <a:ext cx="6625332" cy="116809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000000"/>
                </a:solidFill>
                <a:latin typeface="Arial"/>
                <a:ea typeface="Arial"/>
              </a:rPr>
              <a:t>При погружении в виртуальную реальность обеспечьте помощь еще одного человека. Один человек непосредственно использует VR-оборудование, второй следит, чтобы первый случайно не пострадал от неожиданного контакта с реальностью (не запутался в кабеле шлема; не столкнулся с предметами, которые могут находиться за пределами рабочей зоны)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192" name="Picture 8"/>
          <p:cNvPicPr/>
          <p:nvPr/>
        </p:nvPicPr>
        <p:blipFill>
          <a:blip r:embed="rId2"/>
          <a:stretch/>
        </p:blipFill>
        <p:spPr>
          <a:xfrm>
            <a:off x="755576" y="3503160"/>
            <a:ext cx="636480" cy="636480"/>
          </a:xfrm>
          <a:prstGeom prst="rect">
            <a:avLst/>
          </a:prstGeom>
          <a:ln w="0">
            <a:noFill/>
          </a:ln>
        </p:spPr>
      </p:pic>
      <p:sp>
        <p:nvSpPr>
          <p:cNvPr id="193" name="Google Shape;117;p20"/>
          <p:cNvSpPr/>
          <p:nvPr/>
        </p:nvSpPr>
        <p:spPr>
          <a:xfrm>
            <a:off x="755576" y="3483086"/>
            <a:ext cx="63648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spAutoFit/>
          </a:bodyPr>
          <a:lstStyle/>
          <a:p>
            <a:pPr algn="ctr">
              <a:lnSpc>
                <a:spcPct val="115000"/>
              </a:lnSpc>
              <a:spcBef>
                <a:spcPts val="499"/>
              </a:spcBef>
              <a:spcAft>
                <a:spcPts val="601"/>
              </a:spcAft>
              <a:tabLst>
                <a:tab pos="0" algn="l"/>
              </a:tabLst>
            </a:pPr>
            <a:r>
              <a:rPr lang="ru" sz="2800" b="1" strike="noStrike" spc="-1" dirty="0">
                <a:solidFill>
                  <a:srgbClr val="000000"/>
                </a:solidFill>
                <a:latin typeface="Arial"/>
                <a:ea typeface="Arial"/>
              </a:rPr>
              <a:t>3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194" name="Прямоугольник 15"/>
          <p:cNvSpPr/>
          <p:nvPr/>
        </p:nvSpPr>
        <p:spPr>
          <a:xfrm>
            <a:off x="1691680" y="3579862"/>
            <a:ext cx="670526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000000"/>
                </a:solidFill>
                <a:latin typeface="Arial"/>
                <a:ea typeface="Arial"/>
              </a:rPr>
              <a:t>Избегайте попадания прямых солнечных лучей на шлем, так как они могут привести к сбою настроек станций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6" name="Google Shape;97;p17"/>
          <p:cNvSpPr/>
          <p:nvPr/>
        </p:nvSpPr>
        <p:spPr>
          <a:xfrm>
            <a:off x="0" y="4915500"/>
            <a:ext cx="9144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75;p15"/>
          <p:cNvSpPr/>
          <p:nvPr/>
        </p:nvSpPr>
        <p:spPr>
          <a:xfrm>
            <a:off x="0" y="152400"/>
            <a:ext cx="456000" cy="228000"/>
          </a:xfrm>
          <a:prstGeom prst="rect">
            <a:avLst/>
          </a:prstGeom>
          <a:solidFill>
            <a:srgbClr val="69CEE9"/>
          </a:solidFill>
          <a:ln w="9525" cap="flat" cmpd="sng">
            <a:solidFill>
              <a:srgbClr val="69CE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84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1260</TotalTime>
  <Words>390</Words>
  <Application>Microsoft Office PowerPoint</Application>
  <PresentationFormat>Экран (16:9)</PresentationFormat>
  <Paragraphs>61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Simple Light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Курганова</dc:creator>
  <cp:lastModifiedBy>Наталья Курганова</cp:lastModifiedBy>
  <cp:revision>86</cp:revision>
  <dcterms:modified xsi:type="dcterms:W3CDTF">2022-12-12T14:56:36Z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28</vt:i4>
  </property>
  <property fmtid="{D5CDD505-2E9C-101B-9397-08002B2CF9AE}" pid="3" name="PresentationFormat">
    <vt:lpwstr>Экран (16:9)</vt:lpwstr>
  </property>
  <property fmtid="{D5CDD505-2E9C-101B-9397-08002B2CF9AE}" pid="4" name="Slides">
    <vt:i4>34</vt:i4>
  </property>
</Properties>
</file>