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7"/>
  </p:notesMasterIdLst>
  <p:handoutMasterIdLst>
    <p:handoutMasterId r:id="rId98"/>
  </p:handoutMasterIdLst>
  <p:sldIdLst>
    <p:sldId id="317" r:id="rId2"/>
    <p:sldId id="594" r:id="rId3"/>
    <p:sldId id="327" r:id="rId4"/>
    <p:sldId id="907" r:id="rId5"/>
    <p:sldId id="908" r:id="rId6"/>
    <p:sldId id="428" r:id="rId7"/>
    <p:sldId id="427" r:id="rId8"/>
    <p:sldId id="429" r:id="rId9"/>
    <p:sldId id="430" r:id="rId10"/>
    <p:sldId id="500" r:id="rId11"/>
    <p:sldId id="435" r:id="rId12"/>
    <p:sldId id="328" r:id="rId13"/>
    <p:sldId id="329" r:id="rId14"/>
    <p:sldId id="677" r:id="rId15"/>
    <p:sldId id="676" r:id="rId16"/>
    <p:sldId id="374" r:id="rId17"/>
    <p:sldId id="332" r:id="rId18"/>
    <p:sldId id="678" r:id="rId19"/>
    <p:sldId id="684" r:id="rId20"/>
    <p:sldId id="675" r:id="rId21"/>
    <p:sldId id="548" r:id="rId22"/>
    <p:sldId id="680" r:id="rId23"/>
    <p:sldId id="576" r:id="rId24"/>
    <p:sldId id="681" r:id="rId25"/>
    <p:sldId id="577" r:id="rId26"/>
    <p:sldId id="682" r:id="rId27"/>
    <p:sldId id="582" r:id="rId28"/>
    <p:sldId id="580" r:id="rId29"/>
    <p:sldId id="578" r:id="rId30"/>
    <p:sldId id="683" r:id="rId31"/>
    <p:sldId id="583" r:id="rId32"/>
    <p:sldId id="584" r:id="rId33"/>
    <p:sldId id="585" r:id="rId34"/>
    <p:sldId id="586" r:id="rId35"/>
    <p:sldId id="587" r:id="rId36"/>
    <p:sldId id="588" r:id="rId37"/>
    <p:sldId id="589" r:id="rId38"/>
    <p:sldId id="590" r:id="rId39"/>
    <p:sldId id="592" r:id="rId40"/>
    <p:sldId id="591" r:id="rId41"/>
    <p:sldId id="593" r:id="rId42"/>
    <p:sldId id="510" r:id="rId43"/>
    <p:sldId id="687" r:id="rId44"/>
    <p:sldId id="358" r:id="rId45"/>
    <p:sldId id="361" r:id="rId46"/>
    <p:sldId id="514" r:id="rId47"/>
    <p:sldId id="354" r:id="rId48"/>
    <p:sldId id="373" r:id="rId49"/>
    <p:sldId id="748" r:id="rId50"/>
    <p:sldId id="749" r:id="rId51"/>
    <p:sldId id="372" r:id="rId52"/>
    <p:sldId id="360" r:id="rId53"/>
    <p:sldId id="596" r:id="rId54"/>
    <p:sldId id="597" r:id="rId55"/>
    <p:sldId id="598" r:id="rId56"/>
    <p:sldId id="604" r:id="rId57"/>
    <p:sldId id="606" r:id="rId58"/>
    <p:sldId id="786" r:id="rId59"/>
    <p:sldId id="607" r:id="rId60"/>
    <p:sldId id="751" r:id="rId61"/>
    <p:sldId id="871" r:id="rId62"/>
    <p:sldId id="872" r:id="rId63"/>
    <p:sldId id="874" r:id="rId64"/>
    <p:sldId id="784" r:id="rId65"/>
    <p:sldId id="603" r:id="rId66"/>
    <p:sldId id="595" r:id="rId67"/>
    <p:sldId id="624" r:id="rId68"/>
    <p:sldId id="608" r:id="rId69"/>
    <p:sldId id="609" r:id="rId70"/>
    <p:sldId id="788" r:id="rId71"/>
    <p:sldId id="789" r:id="rId72"/>
    <p:sldId id="790" r:id="rId73"/>
    <p:sldId id="794" r:id="rId74"/>
    <p:sldId id="799" r:id="rId75"/>
    <p:sldId id="800" r:id="rId76"/>
    <p:sldId id="791" r:id="rId77"/>
    <p:sldId id="611" r:id="rId78"/>
    <p:sldId id="795" r:id="rId79"/>
    <p:sldId id="797" r:id="rId80"/>
    <p:sldId id="798" r:id="rId81"/>
    <p:sldId id="801" r:id="rId82"/>
    <p:sldId id="371" r:id="rId83"/>
    <p:sldId id="370" r:id="rId84"/>
    <p:sldId id="366" r:id="rId85"/>
    <p:sldId id="820" r:id="rId86"/>
    <p:sldId id="622" r:id="rId87"/>
    <p:sldId id="422" r:id="rId88"/>
    <p:sldId id="821" r:id="rId89"/>
    <p:sldId id="822" r:id="rId90"/>
    <p:sldId id="823" r:id="rId91"/>
    <p:sldId id="824" r:id="rId92"/>
    <p:sldId id="825" r:id="rId93"/>
    <p:sldId id="875" r:id="rId94"/>
    <p:sldId id="876" r:id="rId95"/>
    <p:sldId id="623" r:id="rId9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2">
          <p15:clr>
            <a:srgbClr val="A4A3A4"/>
          </p15:clr>
        </p15:guide>
        <p15:guide id="2" pos="39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630" y="102"/>
      </p:cViewPr>
      <p:guideLst>
        <p:guide orient="horz" pos="1942"/>
        <p:guide pos="39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ru-RU"/>
              <a:t>11101111</a:t>
            </a:r>
          </a:p>
          <a:p>
            <a:r>
              <a:rPr lang="en-US" altLang="ru-RU"/>
              <a:t>22212</a:t>
            </a:r>
          </a:p>
          <a:p>
            <a:r>
              <a:rPr lang="en-US" altLang="ru-RU"/>
              <a:t>3233</a:t>
            </a:r>
          </a:p>
          <a:p>
            <a:r>
              <a:rPr lang="en-US" altLang="ru-RU"/>
              <a:t>357</a:t>
            </a:r>
          </a:p>
          <a:p>
            <a:r>
              <a:rPr lang="en-US" altLang="ru-RU"/>
              <a:t>285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altLang="en-US">
                <a:sym typeface="+mn-ea"/>
              </a:rPr>
              <a:t>- Сколько единиц нулевого разряда обозначает единица первого разряда в двоичной системе счисления?</a:t>
            </a:r>
            <a:endParaRPr lang="ru-RU" altLang="en-US"/>
          </a:p>
          <a:p>
            <a:r>
              <a:rPr lang="ru-RU" altLang="en-US">
                <a:sym typeface="+mn-ea"/>
              </a:rPr>
              <a:t>- Как перевести число 1101 в десятичную систему счисления? (необходимо все единицы перевести обратно в нулевой разряд)</a:t>
            </a:r>
            <a:endParaRPr lang="ru-RU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altLang="en-US">
                <a:sym typeface="+mn-ea"/>
              </a:rPr>
              <a:t>- Сколько единиц нулевого разряда обозначает единица первого разряда в двоичной системе счисления?</a:t>
            </a:r>
            <a:endParaRPr lang="ru-RU" altLang="en-US"/>
          </a:p>
          <a:p>
            <a:r>
              <a:rPr lang="ru-RU" altLang="en-US">
                <a:sym typeface="+mn-ea"/>
              </a:rPr>
              <a:t>- Как перевести число 1101 в десятичную систему счисления? (необходимо все единицы перевести обратно в нулевой разряд)</a:t>
            </a:r>
            <a:endParaRPr lang="ru-RU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altLang="en-US"/>
              <a:t>- Как называется система счисления, в которой для записи чисел используют </a:t>
            </a:r>
            <a:r>
              <a:rPr lang="en-US" altLang="ru-RU"/>
              <a:t>12</a:t>
            </a:r>
            <a:r>
              <a:rPr lang="ru-RU" altLang="en-US"/>
              <a:t> знаков?</a:t>
            </a:r>
          </a:p>
          <a:p>
            <a:r>
              <a:rPr lang="ru-RU" altLang="en-US"/>
              <a:t>- Сколько единиц нулевого разряда обозначает единица первого разряда в двенадцаричной системе счисления ?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eaLnBrk="1" hangingPunct="1">
              <a:buNone/>
            </a:pPr>
            <a:r>
              <a:rPr sz="1400" i="1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Системы счисления</a:t>
            </a:r>
            <a:r>
              <a:rPr lang="en-US" altLang="x-none" sz="1400" i="1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, </a:t>
            </a:r>
            <a:r>
              <a:rPr sz="1400" i="1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8 класс</a:t>
            </a:r>
            <a:endParaRPr sz="1400" i="1" dirty="0">
              <a:solidFill>
                <a:srgbClr val="7F7F7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defTabSz="914400" eaLnBrk="1" hangingPunct="1">
              <a:buNone/>
              <a:tabLst>
                <a:tab pos="8790305" algn="r"/>
              </a:tabLst>
            </a:pPr>
            <a:r>
              <a:rPr sz="1400" i="1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</a:t>
            </a:r>
            <a:r>
              <a:rPr lang="en-US" altLang="x-none" sz="1400" i="1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sz="1400" i="1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К.Ю. Поляков, Е.А. Ерёмин, 2018 	</a:t>
            </a:r>
            <a:r>
              <a:rPr lang="en-US" altLang="x-none" sz="1400" i="1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http://kpolyakov.spb.ru</a:t>
            </a:r>
            <a:endParaRPr sz="1400" i="1" dirty="0">
              <a:solidFill>
                <a:srgbClr val="7F7F7F"/>
              </a:solidFill>
              <a:latin typeface="Arial" panose="020B0604020202020204" pitchFamily="34" charset="0"/>
              <a:ea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3076" name="Line 2"/>
          <p:cNvSpPr/>
          <p:nvPr userDrawn="1"/>
        </p:nvSpPr>
        <p:spPr>
          <a:xfrm>
            <a:off x="501651" y="795338"/>
            <a:ext cx="11286067" cy="0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38733" y="-20637"/>
            <a:ext cx="2844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345084-AFD4-460C-A316-9AE05343CC92}" type="slidenum">
              <a:rPr kumimoji="0" lang="ru-RU" alt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ru-RU" altLang="ru-RU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t>5/14/2023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t>5/14/2023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altLang="en-US">
                <a:latin typeface="Calibri" panose="020F0502020204030204" charset="0"/>
                <a:cs typeface="Calibri" panose="020F0502020204030204" charset="0"/>
              </a:rPr>
              <a:t>Системы счисления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овое поле 26"/>
          <p:cNvSpPr txBox="1"/>
          <p:nvPr/>
        </p:nvSpPr>
        <p:spPr>
          <a:xfrm>
            <a:off x="647700" y="5088255"/>
            <a:ext cx="5080000" cy="13836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ru-RU" altLang="en-US" sz="2800">
                <a:cs typeface="+mn-lt"/>
                <a:sym typeface="+mn-ea"/>
              </a:rPr>
              <a:t>Единица </a:t>
            </a:r>
            <a:r>
              <a:rPr lang="ru-RU" altLang="en-US" sz="2800" i="1">
                <a:cs typeface="+mn-lt"/>
                <a:sym typeface="+mn-ea"/>
              </a:rPr>
              <a:t>второго </a:t>
            </a:r>
            <a:r>
              <a:rPr lang="ru-RU" altLang="en-US" sz="2800">
                <a:cs typeface="+mn-lt"/>
                <a:sym typeface="+mn-ea"/>
              </a:rPr>
              <a:t>разряда равна </a:t>
            </a:r>
            <a:r>
              <a:rPr lang="ru-RU" altLang="en-US" sz="2800" b="1">
                <a:cs typeface="+mn-lt"/>
                <a:sym typeface="+mn-ea"/>
              </a:rPr>
              <a:t>десяти </a:t>
            </a:r>
            <a:r>
              <a:rPr lang="ru-RU" altLang="en-US" sz="2800">
                <a:cs typeface="+mn-lt"/>
                <a:sym typeface="+mn-ea"/>
              </a:rPr>
              <a:t>единицам </a:t>
            </a:r>
            <a:r>
              <a:rPr lang="ru-RU" altLang="en-US" sz="2800" i="1">
                <a:cs typeface="+mn-lt"/>
                <a:sym typeface="+mn-ea"/>
              </a:rPr>
              <a:t>первого </a:t>
            </a:r>
            <a:r>
              <a:rPr lang="ru-RU" altLang="en-US" sz="2800">
                <a:cs typeface="+mn-lt"/>
                <a:sym typeface="+mn-ea"/>
              </a:rPr>
              <a:t>разряда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647700" y="1783080"/>
          <a:ext cx="10994390" cy="560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4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5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7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Текстовое поле 5"/>
          <p:cNvSpPr txBox="1"/>
          <p:nvPr/>
        </p:nvSpPr>
        <p:spPr>
          <a:xfrm>
            <a:off x="5641975" y="1207135"/>
            <a:ext cx="5708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Алфавит: 0, 1, 2, 3, 4, 5, 6, 7, 8, 9</a:t>
            </a: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055370"/>
          </a:xfrm>
        </p:spPr>
        <p:txBody>
          <a:bodyPr>
            <a:normAutofit fontScale="90000"/>
          </a:bodyPr>
          <a:lstStyle/>
          <a:p>
            <a:r>
              <a:rPr lang="ru-RU" altLang="en-US">
                <a:latin typeface="Calibri" panose="020F0502020204030204" charset="0"/>
                <a:cs typeface="Calibri" panose="020F0502020204030204" charset="0"/>
              </a:rPr>
              <a:t>Позиционная система счисления (десятичная)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0457180" y="5303520"/>
            <a:ext cx="1291590" cy="704215"/>
            <a:chOff x="14186" y="8734"/>
            <a:chExt cx="2034" cy="1109"/>
          </a:xfrm>
        </p:grpSpPr>
        <p:sp>
          <p:nvSpPr>
            <p:cNvPr id="185" name="Скругленный прямоугольник 184"/>
            <p:cNvSpPr/>
            <p:nvPr/>
          </p:nvSpPr>
          <p:spPr>
            <a:xfrm>
              <a:off x="14186" y="8734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86" name="Скругленный прямоугольник 185"/>
            <p:cNvSpPr/>
            <p:nvPr/>
          </p:nvSpPr>
          <p:spPr>
            <a:xfrm>
              <a:off x="14495" y="874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87" name="Скругленный прямоугольник 186"/>
            <p:cNvSpPr/>
            <p:nvPr/>
          </p:nvSpPr>
          <p:spPr>
            <a:xfrm>
              <a:off x="14799" y="8749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88" name="Скругленный прямоугольник 187"/>
            <p:cNvSpPr/>
            <p:nvPr/>
          </p:nvSpPr>
          <p:spPr>
            <a:xfrm>
              <a:off x="15108" y="8749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89" name="Скругленный прямоугольник 188"/>
            <p:cNvSpPr/>
            <p:nvPr/>
          </p:nvSpPr>
          <p:spPr>
            <a:xfrm>
              <a:off x="15412" y="874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90" name="Скругленный прямоугольник 189"/>
            <p:cNvSpPr/>
            <p:nvPr/>
          </p:nvSpPr>
          <p:spPr>
            <a:xfrm>
              <a:off x="15721" y="874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91" name="Скругленный прямоугольник 190"/>
            <p:cNvSpPr/>
            <p:nvPr/>
          </p:nvSpPr>
          <p:spPr>
            <a:xfrm>
              <a:off x="16030" y="8739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3" name="Скругленный прямоугольник 2"/>
          <p:cNvSpPr/>
          <p:nvPr/>
        </p:nvSpPr>
        <p:spPr>
          <a:xfrm>
            <a:off x="3931285" y="233616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14800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14190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12310" y="232918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96460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93310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081905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273675" y="233553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464175" y="234378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647690" y="234505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837555" y="234378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013450" y="234378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4" name="Текстовое поле 23"/>
          <p:cNvSpPr txBox="1"/>
          <p:nvPr/>
        </p:nvSpPr>
        <p:spPr>
          <a:xfrm>
            <a:off x="647700" y="5088255"/>
            <a:ext cx="73107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Мож</a:t>
            </a:r>
            <a:r>
              <a:rPr lang="ru-RU" alt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но </a:t>
            </a:r>
            <a:r>
              <a:rPr 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ли количество единиц, получившихся в первом разряде, записать с помощью </a:t>
            </a:r>
            <a:r>
              <a:rPr lang="en-US" sz="2800" b="1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одной цифры алфавита</a:t>
            </a:r>
            <a:r>
              <a:rPr 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?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sp>
        <p:nvSpPr>
          <p:cNvPr id="25" name="Текстовое поле 24"/>
          <p:cNvSpPr txBox="1"/>
          <p:nvPr/>
        </p:nvSpPr>
        <p:spPr>
          <a:xfrm>
            <a:off x="647700" y="5088255"/>
            <a:ext cx="5080000" cy="13836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Сколько единиц </a:t>
            </a:r>
            <a:r>
              <a:rPr lang="ru-RU" altLang="en-US" sz="2800" b="0" i="1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пер</a:t>
            </a:r>
            <a:r>
              <a:rPr lang="en-US" sz="2800" b="0" i="1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вого </a:t>
            </a:r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разряда равны одной </a:t>
            </a:r>
            <a:r>
              <a:rPr lang="en-US" sz="2800" b="0" i="1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единице </a:t>
            </a:r>
            <a:r>
              <a:rPr lang="ru-RU" alt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втор</a:t>
            </a:r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ого разряда?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94455" y="2251075"/>
            <a:ext cx="1906270" cy="833120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588770" y="2343785"/>
            <a:ext cx="120650" cy="69469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4062 -0.42935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-2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" grpId="0" bldLvl="0" animBg="1"/>
      <p:bldP spid="7" grpId="0" bldLvl="0" animBg="1"/>
      <p:bldP spid="10" grpId="1" animBg="1"/>
      <p:bldP spid="10" grpId="2" bldLvl="0" animBg="1"/>
      <p:bldP spid="22" grpId="1" animBg="1"/>
      <p:bldP spid="22" grpId="2" bldLvl="0" animBg="1"/>
      <p:bldP spid="23" grpId="1" animBg="1"/>
      <p:bldP spid="23" grpId="2" bldLvl="0" animBg="1"/>
      <p:bldP spid="11" grpId="1" animBg="1"/>
      <p:bldP spid="11" grpId="2" bldLvl="0" animBg="1"/>
      <p:bldP spid="21" grpId="0" bldLvl="0" animBg="1"/>
      <p:bldP spid="37" grpId="0" bldLvl="0" animBg="1"/>
      <p:bldP spid="59" grpId="0" bldLvl="0" animBg="1"/>
      <p:bldP spid="60" grpId="0" bldLvl="0" animBg="1"/>
      <p:bldP spid="24" grpId="0"/>
      <p:bldP spid="24" grpId="1"/>
      <p:bldP spid="25" grpId="0" bldLvl="0" animBg="1"/>
      <p:bldP spid="25" grpId="1"/>
      <p:bldP spid="25" grpId="3" bldLvl="0" animBg="1"/>
      <p:bldP spid="26" grpId="0" bldLvl="0" animBg="1"/>
      <p:bldP spid="26" grpId="1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647700" y="1783080"/>
          <a:ext cx="10994390" cy="560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4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5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7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1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1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Текстовое поле 5"/>
          <p:cNvSpPr txBox="1"/>
          <p:nvPr/>
        </p:nvSpPr>
        <p:spPr>
          <a:xfrm>
            <a:off x="5641975" y="1207135"/>
            <a:ext cx="5708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Алфавит: 0, 1, 2, 3, 4, 5, 6, 7, 8, 9</a:t>
            </a: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055370"/>
          </a:xfrm>
        </p:spPr>
        <p:txBody>
          <a:bodyPr>
            <a:normAutofit fontScale="90000"/>
          </a:bodyPr>
          <a:lstStyle/>
          <a:p>
            <a:r>
              <a:rPr lang="ru-RU" altLang="en-US">
                <a:latin typeface="Calibri" panose="020F0502020204030204" charset="0"/>
                <a:cs typeface="Calibri" panose="020F0502020204030204" charset="0"/>
              </a:rPr>
              <a:t>Позиционная система счисления (десятичная)</a:t>
            </a:r>
          </a:p>
        </p:txBody>
      </p:sp>
      <p:sp>
        <p:nvSpPr>
          <p:cNvPr id="185" name="Скругленный прямоугольник 184"/>
          <p:cNvSpPr/>
          <p:nvPr/>
        </p:nvSpPr>
        <p:spPr>
          <a:xfrm>
            <a:off x="8639810" y="2470150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86" name="Скругленный прямоугольник 185"/>
          <p:cNvSpPr/>
          <p:nvPr/>
        </p:nvSpPr>
        <p:spPr>
          <a:xfrm>
            <a:off x="8836025" y="247459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87" name="Скругленный прямоугольник 186"/>
          <p:cNvSpPr/>
          <p:nvPr/>
        </p:nvSpPr>
        <p:spPr>
          <a:xfrm>
            <a:off x="9029065" y="247967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88" name="Скругленный прямоугольник 187"/>
          <p:cNvSpPr/>
          <p:nvPr/>
        </p:nvSpPr>
        <p:spPr>
          <a:xfrm>
            <a:off x="9225280" y="247967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89" name="Скругленный прямоугольник 188"/>
          <p:cNvSpPr/>
          <p:nvPr/>
        </p:nvSpPr>
        <p:spPr>
          <a:xfrm>
            <a:off x="9418320" y="248475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90" name="Скругленный прямоугольник 189"/>
          <p:cNvSpPr/>
          <p:nvPr/>
        </p:nvSpPr>
        <p:spPr>
          <a:xfrm>
            <a:off x="9617710" y="247459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91" name="Скругленный прямоугольник 190"/>
          <p:cNvSpPr/>
          <p:nvPr/>
        </p:nvSpPr>
        <p:spPr>
          <a:xfrm>
            <a:off x="9810750" y="247967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662805" y="247523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4876800" y="247332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528320" y="3345180"/>
            <a:ext cx="114795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/>
            <a:r>
              <a:rPr 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 Как записать такое число в позиционной десятичной системе счисления? </a:t>
            </a:r>
            <a:endParaRPr lang="en-US" altLang="en-US" sz="2800">
              <a:solidFill>
                <a:srgbClr val="000000"/>
              </a:solidFill>
              <a:ea typeface="SimSun" panose="02010600030101010101" pitchFamily="2" charset="-122"/>
              <a:cs typeface="+mn-lt"/>
              <a:sym typeface="+mn-ea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216025" y="2487930"/>
            <a:ext cx="120650" cy="69469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3880485" y="4010660"/>
            <a:ext cx="7671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В десятичной системе счисления - это количество объектов обозначается как </a:t>
            </a:r>
            <a:r>
              <a:rPr lang="ru-RU" altLang="en-US" sz="2800">
                <a:solidFill>
                  <a:srgbClr val="00B050"/>
                </a:solidFill>
                <a:cs typeface="+mn-lt"/>
              </a:rPr>
              <a:t>1</a:t>
            </a:r>
            <a:r>
              <a:rPr lang="ru-RU" altLang="en-US" sz="2800">
                <a:solidFill>
                  <a:srgbClr val="0070C0"/>
                </a:solidFill>
                <a:cs typeface="+mn-lt"/>
              </a:rPr>
              <a:t>2</a:t>
            </a:r>
            <a:r>
              <a:rPr lang="ru-RU" altLang="en-US" sz="2800">
                <a:solidFill>
                  <a:srgbClr val="C00000"/>
                </a:solidFill>
                <a:cs typeface="+mn-lt"/>
              </a:rPr>
              <a:t>7</a:t>
            </a:r>
          </a:p>
        </p:txBody>
      </p:sp>
      <p:graphicFrame>
        <p:nvGraphicFramePr>
          <p:cNvPr id="3" name="Объект 2"/>
          <p:cNvGraphicFramePr/>
          <p:nvPr/>
        </p:nvGraphicFramePr>
        <p:xfrm>
          <a:off x="458470" y="4010660"/>
          <a:ext cx="2987040" cy="2100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069080" imgH="3124200" progId="Paint.Picture">
                  <p:embed/>
                </p:oleObj>
              </mc:Choice>
              <mc:Fallback>
                <p:oleObj r:id="rId3" imgW="4069080" imgH="3124200" progId="Paint.Picture">
                  <p:embed/>
                  <p:pic>
                    <p:nvPicPr>
                      <p:cNvPr id="0" name="Изображение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470" y="4010660"/>
                        <a:ext cx="2987040" cy="2100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4892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altLang="en-US">
                <a:latin typeface="Calibri" panose="020F0502020204030204" charset="0"/>
                <a:cs typeface="Calibri" panose="020F0502020204030204" charset="0"/>
                <a:sym typeface="+mn-ea"/>
              </a:rPr>
              <a:t>Как считают в десятичной системе счисления?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0981690" cy="4351655"/>
          </a:xfrm>
        </p:spPr>
        <p:txBody>
          <a:bodyPr>
            <a:noAutofit/>
          </a:bodyPr>
          <a:lstStyle/>
          <a:p>
            <a:pPr algn="l" eaLnBrk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1) Каждые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десять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предметов (единиц нулевого разряда)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заменяют одной</a:t>
            </a:r>
            <a:r>
              <a:rPr lang="ru-RU" altLang="en-US" i="1">
                <a:solidFill>
                  <a:schemeClr val="tx1"/>
                </a:solidFill>
                <a:latin typeface="+mn-lt"/>
                <a:cs typeface="+mn-lt"/>
              </a:rPr>
              <a:t>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единицей первого разряда до тех пор, пока в нулевом разряде не окажется менее 10 предметов (единиц).</a:t>
            </a:r>
          </a:p>
          <a:p>
            <a:pPr algn="l" eaLnBrk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2) Каждые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десять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единиц первого разряда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заменяют 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</a:rPr>
              <a:t>одной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единицей второго до тех пор, пока в первом разряде не окажется менее 10 единиц.</a:t>
            </a:r>
          </a:p>
          <a:p>
            <a:pPr algn="l" eaLnBrk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3) Повторяют действия замены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десяти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</a:rPr>
              <a:t>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единиц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на одну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единицу следующего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разряда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пока в </a:t>
            </a:r>
            <a:r>
              <a:rPr lang="ru-RU" altLang="en-US" i="1">
                <a:solidFill>
                  <a:schemeClr val="tx1"/>
                </a:solidFill>
                <a:latin typeface="+mn-lt"/>
                <a:cs typeface="+mn-lt"/>
              </a:rPr>
              <a:t>старшем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разряде не окажется менее 10 единиц.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3 </a:t>
            </a:r>
            <a:endParaRPr lang="ru-RU" altLang="en-US" sz="4000" b="0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Как представлена вся информация в памяти компьютера?</a:t>
            </a:r>
          </a:p>
          <a:p>
            <a:pPr>
              <a:lnSpc>
                <a:spcPct val="15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Сколько цифр можно использовать для записи двоичного кода? </a:t>
            </a:r>
          </a:p>
          <a:p>
            <a:pPr>
              <a:lnSpc>
                <a:spcPct val="15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Какие будем использовать цифры?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5"/>
      <p:bldP spid="6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/>
          <p:nvPr/>
        </p:nvGraphicFramePr>
        <p:xfrm>
          <a:off x="1018540" y="2995930"/>
          <a:ext cx="996823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4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8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69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en-US" altLang="en-US" sz="800">
                        <a:solidFill>
                          <a:srgbClr val="C00000"/>
                        </a:solidFill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||||||||||</a:t>
                      </a:r>
                      <a:r>
                        <a:rPr lang="en-US" altLang="en-US" sz="2800">
                          <a:solidFill>
                            <a:srgbClr val="C00000"/>
                          </a:solidFill>
                          <a:sym typeface="+mn-ea"/>
                        </a:rPr>
                        <a:t>|||</a:t>
                      </a: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ое соединение 4"/>
          <p:cNvCxnSpPr/>
          <p:nvPr/>
        </p:nvCxnSpPr>
        <p:spPr>
          <a:xfrm flipV="1">
            <a:off x="8007985" y="378523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Текстовое поле 6"/>
          <p:cNvSpPr txBox="1"/>
          <p:nvPr/>
        </p:nvSpPr>
        <p:spPr>
          <a:xfrm>
            <a:off x="5938520" y="364934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6075045" y="364998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6222365" y="364934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6352540" y="364998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3" name="Текстовое поле 22"/>
          <p:cNvSpPr txBox="1"/>
          <p:nvPr/>
        </p:nvSpPr>
        <p:spPr>
          <a:xfrm>
            <a:off x="6497320" y="364744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4" name="Текстовое поле 23"/>
          <p:cNvSpPr txBox="1"/>
          <p:nvPr/>
        </p:nvSpPr>
        <p:spPr>
          <a:xfrm>
            <a:off x="6633845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35" name="Текстовое поле 34"/>
          <p:cNvSpPr txBox="1"/>
          <p:nvPr/>
        </p:nvSpPr>
        <p:spPr>
          <a:xfrm>
            <a:off x="3533140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36" name="Текстовое поле 35"/>
          <p:cNvSpPr txBox="1"/>
          <p:nvPr/>
        </p:nvSpPr>
        <p:spPr>
          <a:xfrm>
            <a:off x="3669665" y="364871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37" name="Текстовое поле 36"/>
          <p:cNvSpPr txBox="1"/>
          <p:nvPr/>
        </p:nvSpPr>
        <p:spPr>
          <a:xfrm>
            <a:off x="3816985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44" name="Текстовое поле 43"/>
          <p:cNvSpPr txBox="1"/>
          <p:nvPr/>
        </p:nvSpPr>
        <p:spPr>
          <a:xfrm>
            <a:off x="1316355" y="363601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4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560070" y="258445"/>
            <a:ext cx="10515600" cy="1325563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3</a:t>
            </a:r>
          </a:p>
        </p:txBody>
      </p:sp>
      <p:sp>
        <p:nvSpPr>
          <p:cNvPr id="21" name="Текстовое поле 20"/>
          <p:cNvSpPr txBox="1"/>
          <p:nvPr/>
        </p:nvSpPr>
        <p:spPr>
          <a:xfrm>
            <a:off x="1018540" y="1696720"/>
            <a:ext cx="9598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Запишите данное число объектов с помощью знаков 0 и 1.</a:t>
            </a:r>
            <a:endParaRPr lang="ru-RU" altLang="en-US" sz="2800" baseline="-25000">
              <a:cs typeface="+mn-lt"/>
            </a:endParaRPr>
          </a:p>
        </p:txBody>
      </p:sp>
      <p:cxnSp>
        <p:nvCxnSpPr>
          <p:cNvPr id="2" name="Прямое соединение 1"/>
          <p:cNvCxnSpPr/>
          <p:nvPr/>
        </p:nvCxnSpPr>
        <p:spPr>
          <a:xfrm flipV="1">
            <a:off x="8361045" y="3775710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Прямое соединение 3"/>
          <p:cNvCxnSpPr/>
          <p:nvPr/>
        </p:nvCxnSpPr>
        <p:spPr>
          <a:xfrm flipV="1">
            <a:off x="8654415" y="377634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ое соединение 5"/>
          <p:cNvCxnSpPr/>
          <p:nvPr/>
        </p:nvCxnSpPr>
        <p:spPr>
          <a:xfrm flipV="1">
            <a:off x="9023985" y="376618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ое соединение 29"/>
          <p:cNvCxnSpPr/>
          <p:nvPr/>
        </p:nvCxnSpPr>
        <p:spPr>
          <a:xfrm flipV="1">
            <a:off x="9351645" y="3775710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ое соединение 30"/>
          <p:cNvCxnSpPr/>
          <p:nvPr/>
        </p:nvCxnSpPr>
        <p:spPr>
          <a:xfrm flipV="1">
            <a:off x="9658350" y="3775710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ое соединение 31"/>
          <p:cNvCxnSpPr/>
          <p:nvPr/>
        </p:nvCxnSpPr>
        <p:spPr>
          <a:xfrm flipV="1">
            <a:off x="6007100" y="379666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ое соединение 32"/>
          <p:cNvCxnSpPr/>
          <p:nvPr/>
        </p:nvCxnSpPr>
        <p:spPr>
          <a:xfrm flipV="1">
            <a:off x="6299835" y="3787775"/>
            <a:ext cx="324000" cy="262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ое соединение 33"/>
          <p:cNvCxnSpPr/>
          <p:nvPr/>
        </p:nvCxnSpPr>
        <p:spPr>
          <a:xfrm flipV="1">
            <a:off x="6577330" y="377888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Прямое соединение 45"/>
          <p:cNvCxnSpPr/>
          <p:nvPr/>
        </p:nvCxnSpPr>
        <p:spPr>
          <a:xfrm flipV="1">
            <a:off x="3618230" y="377888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0" name="Текстовое поле 99"/>
          <p:cNvSpPr txBox="1"/>
          <p:nvPr/>
        </p:nvSpPr>
        <p:spPr>
          <a:xfrm>
            <a:off x="761365" y="5116830"/>
            <a:ext cx="60782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Сколько единиц нулевого разряда будем заменять на одну единицу первого? 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761365" y="5116830"/>
            <a:ext cx="4832985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Единица </a:t>
            </a:r>
            <a:r>
              <a:rPr lang="ru-RU" altLang="en-US" sz="2800" i="1">
                <a:cs typeface="+mn-lt"/>
              </a:rPr>
              <a:t>первого </a:t>
            </a:r>
            <a:r>
              <a:rPr lang="ru-RU" altLang="en-US" sz="2800">
                <a:cs typeface="+mn-lt"/>
              </a:rPr>
              <a:t>разряда равна </a:t>
            </a:r>
            <a:r>
              <a:rPr lang="ru-RU" altLang="en-US" sz="2800" b="1">
                <a:cs typeface="+mn-lt"/>
              </a:rPr>
              <a:t>двум </a:t>
            </a:r>
            <a:r>
              <a:rPr lang="ru-RU" altLang="en-US" sz="2800">
                <a:cs typeface="+mn-lt"/>
              </a:rPr>
              <a:t>единицам </a:t>
            </a:r>
            <a:r>
              <a:rPr lang="ru-RU" altLang="en-US" sz="2800" i="1">
                <a:cs typeface="+mn-lt"/>
              </a:rPr>
              <a:t>нулевого </a:t>
            </a:r>
            <a:r>
              <a:rPr lang="ru-RU" altLang="en-US" sz="2800">
                <a:cs typeface="+mn-lt"/>
              </a:rPr>
              <a:t>разряда</a:t>
            </a: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751840" y="5116830"/>
            <a:ext cx="60782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ru-RU" alt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До каких по </a:t>
            </a:r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будем заменять</a:t>
            </a:r>
            <a:r>
              <a:rPr lang="ru-RU" alt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 две</a:t>
            </a:r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 </a:t>
            </a:r>
            <a:r>
              <a:rPr 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единиц</a:t>
            </a:r>
            <a:r>
              <a:rPr lang="ru-RU" alt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ы</a:t>
            </a:r>
            <a:r>
              <a:rPr 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 нулевого разряда </a:t>
            </a:r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на одну единицу первого? 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765810" y="5126355"/>
            <a:ext cx="60782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Сколько единиц первого разряда будем заменять на одну единицу второго?</a:t>
            </a:r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 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784860" y="5116830"/>
            <a:ext cx="48329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Единица </a:t>
            </a:r>
            <a:r>
              <a:rPr lang="ru-RU" altLang="en-US" sz="2800" i="1">
                <a:cs typeface="+mn-lt"/>
              </a:rPr>
              <a:t>второго </a:t>
            </a:r>
            <a:r>
              <a:rPr lang="ru-RU" altLang="en-US" sz="2800">
                <a:cs typeface="+mn-lt"/>
              </a:rPr>
              <a:t>разряда равна </a:t>
            </a:r>
            <a:r>
              <a:rPr lang="ru-RU" altLang="en-US" sz="2800" b="1">
                <a:cs typeface="+mn-lt"/>
              </a:rPr>
              <a:t>двум </a:t>
            </a:r>
            <a:r>
              <a:rPr lang="ru-RU" altLang="en-US" sz="2800">
                <a:cs typeface="+mn-lt"/>
              </a:rPr>
              <a:t>единицам </a:t>
            </a:r>
            <a:r>
              <a:rPr lang="ru-RU" altLang="en-US" sz="2800" i="1">
                <a:cs typeface="+mn-lt"/>
              </a:rPr>
              <a:t>первого </a:t>
            </a:r>
            <a:r>
              <a:rPr lang="ru-RU" altLang="en-US" sz="2800">
                <a:cs typeface="+mn-lt"/>
              </a:rPr>
              <a:t>разряда</a:t>
            </a: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762635" y="5126355"/>
            <a:ext cx="79286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Когда процесс замены двух единиц одного разряда на одну единицу более старшего разряда остановится?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sp>
        <p:nvSpPr>
          <p:cNvPr id="19" name="Текстовое поле 18"/>
          <p:cNvSpPr txBox="1"/>
          <p:nvPr/>
        </p:nvSpPr>
        <p:spPr>
          <a:xfrm>
            <a:off x="773430" y="5107305"/>
            <a:ext cx="48329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Единица </a:t>
            </a:r>
            <a:r>
              <a:rPr lang="ru-RU" altLang="en-US" sz="2800" i="1">
                <a:cs typeface="+mn-lt"/>
              </a:rPr>
              <a:t>третьего </a:t>
            </a:r>
            <a:r>
              <a:rPr lang="ru-RU" altLang="en-US" sz="2800">
                <a:cs typeface="+mn-lt"/>
              </a:rPr>
              <a:t>разряда равна </a:t>
            </a:r>
            <a:r>
              <a:rPr lang="ru-RU" altLang="en-US" sz="2800" b="1">
                <a:cs typeface="+mn-lt"/>
              </a:rPr>
              <a:t>двум </a:t>
            </a:r>
            <a:r>
              <a:rPr lang="ru-RU" altLang="en-US" sz="2800">
                <a:cs typeface="+mn-lt"/>
              </a:rPr>
              <a:t>единицы </a:t>
            </a:r>
            <a:r>
              <a:rPr lang="ru-RU" altLang="en-US" sz="2800" i="1">
                <a:cs typeface="+mn-lt"/>
              </a:rPr>
              <a:t>второго </a:t>
            </a:r>
            <a:r>
              <a:rPr lang="ru-RU" altLang="en-US" sz="2800">
                <a:cs typeface="+mn-lt"/>
              </a:rPr>
              <a:t>разряда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13" grpId="0"/>
      <p:bldP spid="13" grpId="1"/>
      <p:bldP spid="23" grpId="0"/>
      <p:bldP spid="23" grpId="1"/>
      <p:bldP spid="24" grpId="0"/>
      <p:bldP spid="24" grpId="1"/>
      <p:bldP spid="35" grpId="0"/>
      <p:bldP spid="35" grpId="1"/>
      <p:bldP spid="36" grpId="0"/>
      <p:bldP spid="36" grpId="1"/>
      <p:bldP spid="37" grpId="0"/>
      <p:bldP spid="37" grpId="1"/>
      <p:bldP spid="44" grpId="0"/>
      <p:bldP spid="44" grpId="1"/>
      <p:bldP spid="100" grpId="0"/>
      <p:bldP spid="100" grpId="1"/>
      <p:bldP spid="8" grpId="0" bldLvl="0" animBg="1"/>
      <p:bldP spid="8" grpId="1" bldLvl="0" animBg="1"/>
      <p:bldP spid="15" grpId="0"/>
      <p:bldP spid="15" grpId="1"/>
      <p:bldP spid="10" grpId="0"/>
      <p:bldP spid="10" grpId="1"/>
      <p:bldP spid="12" grpId="0"/>
      <p:bldP spid="12" grpId="1"/>
      <p:bldP spid="14" grpId="0"/>
      <p:bldP spid="14" grpId="1"/>
      <p:bldP spid="19" grpId="0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/>
          <p:nvPr/>
        </p:nvGraphicFramePr>
        <p:xfrm>
          <a:off x="1018540" y="2995930"/>
          <a:ext cx="996823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4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8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en-US" altLang="en-US" sz="800">
                        <a:solidFill>
                          <a:srgbClr val="C00000"/>
                        </a:solidFill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||||||||||</a:t>
                      </a:r>
                      <a:r>
                        <a:rPr lang="en-US" altLang="en-US" sz="2800">
                          <a:solidFill>
                            <a:srgbClr val="C00000"/>
                          </a:solidFill>
                          <a:sym typeface="+mn-ea"/>
                        </a:rPr>
                        <a:t>|||</a:t>
                      </a: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ое соединение 4"/>
          <p:cNvCxnSpPr/>
          <p:nvPr/>
        </p:nvCxnSpPr>
        <p:spPr>
          <a:xfrm flipV="1">
            <a:off x="8007985" y="378523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Текстовое поле 6"/>
          <p:cNvSpPr txBox="1"/>
          <p:nvPr/>
        </p:nvSpPr>
        <p:spPr>
          <a:xfrm>
            <a:off x="5938520" y="364934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6075045" y="364998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6222365" y="364934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6352540" y="364998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3" name="Текстовое поле 22"/>
          <p:cNvSpPr txBox="1"/>
          <p:nvPr/>
        </p:nvSpPr>
        <p:spPr>
          <a:xfrm>
            <a:off x="6497320" y="364744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4" name="Текстовое поле 23"/>
          <p:cNvSpPr txBox="1"/>
          <p:nvPr/>
        </p:nvSpPr>
        <p:spPr>
          <a:xfrm>
            <a:off x="6633845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35" name="Текстовое поле 34"/>
          <p:cNvSpPr txBox="1"/>
          <p:nvPr/>
        </p:nvSpPr>
        <p:spPr>
          <a:xfrm>
            <a:off x="3533140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36" name="Текстовое поле 35"/>
          <p:cNvSpPr txBox="1"/>
          <p:nvPr/>
        </p:nvSpPr>
        <p:spPr>
          <a:xfrm>
            <a:off x="3669665" y="364871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37" name="Текстовое поле 36"/>
          <p:cNvSpPr txBox="1"/>
          <p:nvPr/>
        </p:nvSpPr>
        <p:spPr>
          <a:xfrm>
            <a:off x="3816985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44" name="Текстовое поле 43"/>
          <p:cNvSpPr txBox="1"/>
          <p:nvPr/>
        </p:nvSpPr>
        <p:spPr>
          <a:xfrm>
            <a:off x="1316355" y="363601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4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45" name="Текстовое поле 44"/>
          <p:cNvSpPr txBox="1"/>
          <p:nvPr/>
        </p:nvSpPr>
        <p:spPr>
          <a:xfrm>
            <a:off x="3194685" y="5189220"/>
            <a:ext cx="85629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В двоичной системе счисления это количество объектов обозначается как </a:t>
            </a:r>
            <a:r>
              <a:rPr lang="ru-RU" altLang="en-US" sz="2800">
                <a:solidFill>
                  <a:schemeClr val="accent4">
                    <a:lumMod val="75000"/>
                  </a:schemeClr>
                </a:solidFill>
                <a:cs typeface="+mn-lt"/>
                <a:sym typeface="+mn-ea"/>
              </a:rPr>
              <a:t>1</a:t>
            </a:r>
            <a:r>
              <a:rPr lang="ru-RU" altLang="en-US" sz="2800">
                <a:solidFill>
                  <a:schemeClr val="accent6">
                    <a:lumMod val="75000"/>
                  </a:schemeClr>
                </a:solidFill>
                <a:cs typeface="+mn-lt"/>
                <a:sym typeface="+mn-ea"/>
              </a:rPr>
              <a:t>1</a:t>
            </a:r>
            <a:r>
              <a:rPr lang="ru-RU" altLang="en-US" sz="2800">
                <a:solidFill>
                  <a:schemeClr val="accent1">
                    <a:lumMod val="75000"/>
                  </a:schemeClr>
                </a:solidFill>
                <a:cs typeface="+mn-lt"/>
                <a:sym typeface="+mn-ea"/>
              </a:rPr>
              <a:t>0</a:t>
            </a:r>
            <a:r>
              <a:rPr lang="ru-RU" altLang="en-US" sz="2800">
                <a:solidFill>
                  <a:srgbClr val="C00000"/>
                </a:solidFill>
                <a:cs typeface="+mn-lt"/>
                <a:sym typeface="+mn-ea"/>
              </a:rPr>
              <a:t>1</a:t>
            </a:r>
            <a:r>
              <a:rPr lang="ru-RU" altLang="en-US" sz="2800" baseline="-25000">
                <a:cs typeface="+mn-lt"/>
                <a:sym typeface="+mn-ea"/>
              </a:rPr>
              <a:t>2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1018540" y="5178425"/>
            <a:ext cx="166941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None/>
            </a:pPr>
            <a:r>
              <a:rPr lang="en-US" altLang="en-US" sz="2800">
                <a:solidFill>
                  <a:srgbClr val="C00000"/>
                </a:solidFill>
                <a:sym typeface="+mn-ea"/>
              </a:rPr>
              <a:t>|||||||||||||</a:t>
            </a:r>
          </a:p>
          <a:p>
            <a:pPr algn="l">
              <a:buNone/>
            </a:pPr>
            <a:endParaRPr lang="ru-RU" altLang="en-US" sz="2800"/>
          </a:p>
        </p:txBody>
      </p: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560070" y="258445"/>
            <a:ext cx="10515600" cy="1325563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3</a:t>
            </a:r>
          </a:p>
        </p:txBody>
      </p:sp>
      <p:sp>
        <p:nvSpPr>
          <p:cNvPr id="21" name="Текстовое поле 20"/>
          <p:cNvSpPr txBox="1"/>
          <p:nvPr/>
        </p:nvSpPr>
        <p:spPr>
          <a:xfrm>
            <a:off x="1018540" y="1698625"/>
            <a:ext cx="9598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Запишите данное число объектов с помощью знаков 0 и 1.</a:t>
            </a:r>
            <a:endParaRPr lang="ru-RU" altLang="en-US" sz="2800" baseline="-25000">
              <a:cs typeface="+mn-lt"/>
            </a:endParaRPr>
          </a:p>
        </p:txBody>
      </p:sp>
      <p:cxnSp>
        <p:nvCxnSpPr>
          <p:cNvPr id="2" name="Прямое соединение 1"/>
          <p:cNvCxnSpPr/>
          <p:nvPr/>
        </p:nvCxnSpPr>
        <p:spPr>
          <a:xfrm flipV="1">
            <a:off x="8361045" y="3775710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Прямое соединение 3"/>
          <p:cNvCxnSpPr/>
          <p:nvPr/>
        </p:nvCxnSpPr>
        <p:spPr>
          <a:xfrm flipV="1">
            <a:off x="8654415" y="377634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ое соединение 5"/>
          <p:cNvCxnSpPr/>
          <p:nvPr/>
        </p:nvCxnSpPr>
        <p:spPr>
          <a:xfrm flipV="1">
            <a:off x="9023985" y="376618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ое соединение 29"/>
          <p:cNvCxnSpPr/>
          <p:nvPr/>
        </p:nvCxnSpPr>
        <p:spPr>
          <a:xfrm flipV="1">
            <a:off x="9351645" y="3775710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ое соединение 30"/>
          <p:cNvCxnSpPr/>
          <p:nvPr/>
        </p:nvCxnSpPr>
        <p:spPr>
          <a:xfrm flipV="1">
            <a:off x="9658350" y="3775710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ое соединение 31"/>
          <p:cNvCxnSpPr/>
          <p:nvPr/>
        </p:nvCxnSpPr>
        <p:spPr>
          <a:xfrm flipV="1">
            <a:off x="6007100" y="379666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ое соединение 32"/>
          <p:cNvCxnSpPr/>
          <p:nvPr/>
        </p:nvCxnSpPr>
        <p:spPr>
          <a:xfrm flipV="1">
            <a:off x="6299835" y="3787775"/>
            <a:ext cx="324000" cy="262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ое соединение 33"/>
          <p:cNvCxnSpPr/>
          <p:nvPr/>
        </p:nvCxnSpPr>
        <p:spPr>
          <a:xfrm flipV="1">
            <a:off x="6577330" y="377888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Прямое соединение 45"/>
          <p:cNvCxnSpPr/>
          <p:nvPr/>
        </p:nvCxnSpPr>
        <p:spPr>
          <a:xfrm flipV="1">
            <a:off x="3618230" y="3778885"/>
            <a:ext cx="324000" cy="264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9" grpId="1"/>
      <p:bldP spid="11" grpId="1"/>
      <p:bldP spid="13" grpId="1"/>
      <p:bldP spid="23" grpId="1"/>
      <p:bldP spid="24" grpId="1"/>
      <p:bldP spid="35" grpId="1"/>
      <p:bldP spid="36" grpId="1"/>
      <p:bldP spid="37" grpId="1"/>
      <p:bldP spid="44" grpId="1"/>
      <p:bldP spid="45" grpId="0"/>
      <p:bldP spid="45" grpId="1"/>
      <p:bldP spid="47" grpId="0"/>
      <p:bldP spid="4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>
                <a:latin typeface="Calibri" panose="020F0502020204030204" charset="0"/>
                <a:cs typeface="Calibri" panose="020F0502020204030204" charset="0"/>
                <a:sym typeface="+mn-ea"/>
              </a:rPr>
              <a:t>Как считают в двоичной системе счисления?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647700" y="1814830"/>
            <a:ext cx="10515600" cy="4351655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1) Каждые 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предмета (единицы нулевого разряда)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заменяют одной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единицей первого разряда до тех пор, пока в нулевом разряде не окажется менее 2 предметов (единиц).</a:t>
            </a: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2) Каждые 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единицы первого разряда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заменяют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одной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единицей второго до тех пор, пока в первом разряде не окажется менее 2 единиц.</a:t>
            </a:r>
          </a:p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3) Повторяют действия замены 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</a:rPr>
              <a:t>2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единиц на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одну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единицу следующего 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разряда,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пока в старшем разряде </a:t>
            </a:r>
            <a:r>
              <a:rPr lang="ru-RU" altLang="en-US" b="1" i="1">
                <a:solidFill>
                  <a:schemeClr val="tx1"/>
                </a:solidFill>
                <a:latin typeface="+mn-lt"/>
                <a:cs typeface="+mn-lt"/>
              </a:rPr>
              <a:t>не окажется менее 2 единиц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8"/>
          <p:cNvSpPr txBox="1">
            <a:spLocks noChangeArrowheads="1"/>
          </p:cNvSpPr>
          <p:nvPr/>
        </p:nvSpPr>
        <p:spPr bwMode="auto">
          <a:xfrm>
            <a:off x="458470" y="1148080"/>
            <a:ext cx="10911840" cy="2933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sz="2800" dirty="0">
                <a:cs typeface="+mn-lt"/>
              </a:rPr>
              <a:t>Система счисления называется </a:t>
            </a:r>
            <a:r>
              <a:rPr sz="2800" b="1" i="1" dirty="0">
                <a:cs typeface="+mn-lt"/>
              </a:rPr>
              <a:t>позиционной</a:t>
            </a:r>
            <a:r>
              <a:rPr sz="2800" dirty="0">
                <a:cs typeface="+mn-lt"/>
              </a:rPr>
              <a:t>, если количественный эквивалент цифры в числе зависит от её положения в записи числа.</a:t>
            </a: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sz="2800" b="1" dirty="0">
                <a:cs typeface="+mn-lt"/>
              </a:rPr>
              <a:t>Основание </a:t>
            </a:r>
            <a:r>
              <a:rPr sz="2800" dirty="0">
                <a:cs typeface="+mn-lt"/>
              </a:rPr>
              <a:t>позиционной системы счисления равно количеству цифр, составляющих её алфавит.</a:t>
            </a: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800" b="1" dirty="0">
                <a:cs typeface="+mn-lt"/>
              </a:rPr>
              <a:t>Разряд </a:t>
            </a:r>
            <a:r>
              <a:rPr lang="ru-RU" sz="2800" noProof="0" dirty="0">
                <a:ln>
                  <a:noFill/>
                </a:ln>
                <a:effectLst/>
                <a:uLnTx/>
                <a:uFillTx/>
                <a:cs typeface="+mn-lt"/>
                <a:sym typeface="+mn-ea"/>
              </a:rPr>
              <a:t> — это позиция цифры в записи числа. Разряды в записи целых чисел нумеруются с нуля справа налево.</a:t>
            </a:r>
            <a:endParaRPr lang="ru-RU" sz="2800" b="1" dirty="0">
              <a:cs typeface="+mn-lt"/>
            </a:endParaRPr>
          </a:p>
        </p:txBody>
      </p:sp>
      <p:sp>
        <p:nvSpPr>
          <p:cNvPr id="11267" name="Text Box 49"/>
          <p:cNvSpPr txBox="1"/>
          <p:nvPr/>
        </p:nvSpPr>
        <p:spPr>
          <a:xfrm>
            <a:off x="458470" y="4074795"/>
            <a:ext cx="11258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dirty="0">
                <a:cs typeface="+mn-lt"/>
              </a:rPr>
              <a:t>Алфавит десятичной системы </a:t>
            </a:r>
            <a:r>
              <a:rPr lang="ru-RU" sz="2800" dirty="0">
                <a:cs typeface="+mn-lt"/>
                <a:sym typeface="+mn-ea"/>
              </a:rPr>
              <a:t>счисления</a:t>
            </a:r>
            <a:r>
              <a:rPr lang="ru-RU" sz="2800" dirty="0">
                <a:cs typeface="+mn-lt"/>
              </a:rPr>
              <a:t>:</a:t>
            </a:r>
            <a:r>
              <a:rPr sz="2800" dirty="0">
                <a:cs typeface="+mn-lt"/>
              </a:rPr>
              <a:t> 0, 1, 2, 3, 4, 5, 6, 7, 8, 9. </a:t>
            </a:r>
          </a:p>
        </p:txBody>
      </p:sp>
      <p:sp>
        <p:nvSpPr>
          <p:cNvPr id="11268" name="Заголовок 2"/>
          <p:cNvSpPr/>
          <p:nvPr/>
        </p:nvSpPr>
        <p:spPr>
          <a:xfrm>
            <a:off x="458153" y="209868"/>
            <a:ext cx="8362950" cy="1079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l">
              <a:lnSpc>
                <a:spcPct val="90000"/>
              </a:lnSpc>
            </a:pPr>
            <a:r>
              <a:rPr sz="4000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Позиционная система счисления</a:t>
            </a:r>
          </a:p>
        </p:txBody>
      </p:sp>
      <p:sp>
        <p:nvSpPr>
          <p:cNvPr id="2" name="Text Box 49"/>
          <p:cNvSpPr txBox="1"/>
          <p:nvPr/>
        </p:nvSpPr>
        <p:spPr>
          <a:xfrm>
            <a:off x="469265" y="4608830"/>
            <a:ext cx="10265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dirty="0">
                <a:cs typeface="+mn-lt"/>
              </a:rPr>
              <a:t>Алфавит д</a:t>
            </a:r>
            <a:r>
              <a:rPr lang="ru-RU" sz="2800" dirty="0">
                <a:cs typeface="+mn-lt"/>
              </a:rPr>
              <a:t>воичной </a:t>
            </a:r>
            <a:r>
              <a:rPr sz="2800" dirty="0">
                <a:cs typeface="+mn-lt"/>
              </a:rPr>
              <a:t>системы </a:t>
            </a:r>
            <a:r>
              <a:rPr lang="ru-RU" sz="2800" dirty="0">
                <a:cs typeface="+mn-lt"/>
                <a:sym typeface="+mn-ea"/>
              </a:rPr>
              <a:t>счисления </a:t>
            </a:r>
            <a:r>
              <a:rPr sz="2800" dirty="0">
                <a:cs typeface="+mn-lt"/>
              </a:rPr>
              <a:t> 0, 1. </a:t>
            </a:r>
          </a:p>
        </p:txBody>
      </p:sp>
      <p:sp>
        <p:nvSpPr>
          <p:cNvPr id="3" name="Text Box 49"/>
          <p:cNvSpPr txBox="1"/>
          <p:nvPr/>
        </p:nvSpPr>
        <p:spPr>
          <a:xfrm>
            <a:off x="469265" y="5121275"/>
            <a:ext cx="110769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dirty="0">
                <a:cs typeface="+mn-lt"/>
              </a:rPr>
              <a:t>Алфавит </a:t>
            </a:r>
            <a:r>
              <a:rPr lang="ru-RU" sz="2800" dirty="0">
                <a:cs typeface="+mn-lt"/>
              </a:rPr>
              <a:t>восьмери</a:t>
            </a:r>
            <a:r>
              <a:rPr sz="2800" dirty="0">
                <a:cs typeface="+mn-lt"/>
              </a:rPr>
              <a:t>чной системы </a:t>
            </a:r>
            <a:r>
              <a:rPr lang="ru-RU" sz="2800" dirty="0">
                <a:cs typeface="+mn-lt"/>
                <a:sym typeface="+mn-ea"/>
              </a:rPr>
              <a:t>счисления </a:t>
            </a:r>
            <a:r>
              <a:rPr sz="2800" dirty="0">
                <a:cs typeface="+mn-lt"/>
              </a:rPr>
              <a:t> 0, 1, 2, 3, 4, 5, 6, 7. </a:t>
            </a:r>
          </a:p>
        </p:txBody>
      </p:sp>
      <p:sp>
        <p:nvSpPr>
          <p:cNvPr id="4" name="Text Box 49"/>
          <p:cNvSpPr txBox="1"/>
          <p:nvPr/>
        </p:nvSpPr>
        <p:spPr>
          <a:xfrm>
            <a:off x="458470" y="5604510"/>
            <a:ext cx="114395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dirty="0">
                <a:cs typeface="+mn-lt"/>
              </a:rPr>
              <a:t>Алфавит </a:t>
            </a:r>
            <a:r>
              <a:rPr lang="ru-RU" sz="2800" dirty="0">
                <a:cs typeface="+mn-lt"/>
              </a:rPr>
              <a:t>шестнадцатеричной </a:t>
            </a:r>
            <a:r>
              <a:rPr sz="2800" dirty="0">
                <a:cs typeface="+mn-lt"/>
              </a:rPr>
              <a:t>системы </a:t>
            </a:r>
            <a:r>
              <a:rPr lang="ru-RU" sz="2800" dirty="0">
                <a:cs typeface="+mn-lt"/>
              </a:rPr>
              <a:t>счисления:</a:t>
            </a:r>
            <a:r>
              <a:rPr sz="2800" dirty="0">
                <a:cs typeface="+mn-lt"/>
              </a:rPr>
              <a:t> </a:t>
            </a:r>
          </a:p>
          <a:p>
            <a:r>
              <a:rPr lang="ru-RU" sz="2800" dirty="0">
                <a:cs typeface="+mn-lt"/>
              </a:rPr>
              <a:t>			</a:t>
            </a:r>
            <a:r>
              <a:rPr sz="2800" dirty="0">
                <a:cs typeface="+mn-lt"/>
              </a:rPr>
              <a:t>0, 1, 2, 3, 4, 5, 6, 7</a:t>
            </a:r>
            <a:r>
              <a:rPr lang="ru-RU" sz="2800" dirty="0">
                <a:cs typeface="+mn-lt"/>
              </a:rPr>
              <a:t>, 8, 9, </a:t>
            </a:r>
            <a:r>
              <a:rPr lang="en-US" sz="2800" dirty="0">
                <a:cs typeface="+mn-lt"/>
              </a:rPr>
              <a:t>A</a:t>
            </a:r>
            <a:r>
              <a:rPr lang="ru-RU" altLang="en-US" sz="2800" dirty="0">
                <a:cs typeface="+mn-lt"/>
              </a:rPr>
              <a:t>,</a:t>
            </a:r>
            <a:r>
              <a:rPr lang="en-US" sz="2800" dirty="0">
                <a:cs typeface="+mn-lt"/>
              </a:rPr>
              <a:t> B</a:t>
            </a:r>
            <a:r>
              <a:rPr lang="ru-RU" altLang="en-US" sz="2800" dirty="0">
                <a:cs typeface="+mn-lt"/>
              </a:rPr>
              <a:t>,</a:t>
            </a:r>
            <a:r>
              <a:rPr lang="en-US" sz="2800" dirty="0">
                <a:cs typeface="+mn-lt"/>
              </a:rPr>
              <a:t> C</a:t>
            </a:r>
            <a:r>
              <a:rPr lang="ru-RU" altLang="en-US" sz="2800" dirty="0">
                <a:cs typeface="+mn-lt"/>
              </a:rPr>
              <a:t>,</a:t>
            </a:r>
            <a:r>
              <a:rPr lang="en-US" sz="2800" dirty="0">
                <a:cs typeface="+mn-lt"/>
              </a:rPr>
              <a:t> D</a:t>
            </a:r>
            <a:r>
              <a:rPr lang="ru-RU" altLang="en-US" sz="2800" dirty="0">
                <a:cs typeface="+mn-lt"/>
              </a:rPr>
              <a:t>,</a:t>
            </a:r>
            <a:r>
              <a:rPr lang="en-US" sz="2800" dirty="0">
                <a:cs typeface="+mn-lt"/>
              </a:rPr>
              <a:t> E</a:t>
            </a:r>
            <a:r>
              <a:rPr lang="ru-RU" sz="2800" dirty="0">
                <a:cs typeface="+mn-lt"/>
              </a:rPr>
              <a:t>,</a:t>
            </a:r>
            <a:r>
              <a:rPr lang="en-US" sz="2800" dirty="0">
                <a:cs typeface="+mn-lt"/>
              </a:rPr>
              <a:t> F</a:t>
            </a:r>
            <a:r>
              <a:rPr sz="2800" dirty="0">
                <a:cs typeface="+mn-lt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11267" grpId="0"/>
      <p:bldP spid="11267" grpId="1"/>
      <p:bldP spid="2" grpId="0"/>
      <p:bldP spid="2" grpId="1"/>
      <p:bldP spid="3" grpId="0"/>
      <p:bldP spid="3" grpId="1"/>
      <p:bldP spid="4" grpId="0" uiExpand="1" build="p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4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1018540" y="2995295"/>
          <a:ext cx="997331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4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1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4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75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7030A0"/>
                          </a:solidFill>
                          <a:sym typeface="+mn-ea"/>
                        </a:rPr>
                        <a:t>4</a:t>
                      </a:r>
                      <a:r>
                        <a:rPr lang="ru-RU" altLang="en-US" sz="2800">
                          <a:solidFill>
                            <a:srgbClr val="7030A0"/>
                          </a:solidFill>
                          <a:sym typeface="+mn-ea"/>
                        </a:rPr>
                        <a:t>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7030A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|||||||||||</a:t>
                      </a:r>
                    </a:p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|||||||||||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Текстовое поле 3"/>
          <p:cNvSpPr txBox="1"/>
          <p:nvPr/>
        </p:nvSpPr>
        <p:spPr>
          <a:xfrm>
            <a:off x="1018540" y="1696720"/>
            <a:ext cx="9598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Запишите данное число объектов с помощью знаков 0 и 1.</a:t>
            </a:r>
            <a:endParaRPr lang="ru-RU" altLang="en-US" sz="2800" baseline="-25000">
              <a:cs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4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1018540" y="2995295"/>
          <a:ext cx="997331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4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1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4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75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7030A0"/>
                          </a:solidFill>
                          <a:sym typeface="+mn-ea"/>
                        </a:rPr>
                        <a:t>4</a:t>
                      </a:r>
                      <a:r>
                        <a:rPr lang="ru-RU" altLang="en-US" sz="2800">
                          <a:solidFill>
                            <a:srgbClr val="7030A0"/>
                          </a:solidFill>
                          <a:sym typeface="+mn-ea"/>
                        </a:rPr>
                        <a:t>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7030A0"/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|||||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|||||||||||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|||||||||||</a:t>
                      </a:r>
                    </a:p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|||||||||||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Текстовое поле 3"/>
          <p:cNvSpPr txBox="1"/>
          <p:nvPr/>
        </p:nvSpPr>
        <p:spPr>
          <a:xfrm>
            <a:off x="1018540" y="1696720"/>
            <a:ext cx="9598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Запишите данное число объектов с помощью знаков 0 и 1.</a:t>
            </a:r>
            <a:endParaRPr lang="ru-RU" altLang="en-US" sz="2800" baseline="-25000">
              <a:cs typeface="+mn-lt"/>
            </a:endParaRPr>
          </a:p>
        </p:txBody>
      </p:sp>
      <p:cxnSp>
        <p:nvCxnSpPr>
          <p:cNvPr id="6" name="Прямое соединение 5"/>
          <p:cNvCxnSpPr/>
          <p:nvPr/>
        </p:nvCxnSpPr>
        <p:spPr>
          <a:xfrm flipV="1">
            <a:off x="9067165" y="370713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ое соединение 6"/>
          <p:cNvCxnSpPr/>
          <p:nvPr/>
        </p:nvCxnSpPr>
        <p:spPr>
          <a:xfrm flipV="1">
            <a:off x="9381490" y="372745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ое соединение 7"/>
          <p:cNvCxnSpPr/>
          <p:nvPr/>
        </p:nvCxnSpPr>
        <p:spPr>
          <a:xfrm flipV="1">
            <a:off x="9726295" y="370713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ое соединение 8"/>
          <p:cNvCxnSpPr/>
          <p:nvPr/>
        </p:nvCxnSpPr>
        <p:spPr>
          <a:xfrm flipV="1">
            <a:off x="10051415" y="370713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ое соединение 9"/>
          <p:cNvCxnSpPr/>
          <p:nvPr/>
        </p:nvCxnSpPr>
        <p:spPr>
          <a:xfrm flipV="1">
            <a:off x="10385425" y="372745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ое соединение 10"/>
          <p:cNvCxnSpPr/>
          <p:nvPr/>
        </p:nvCxnSpPr>
        <p:spPr>
          <a:xfrm flipV="1">
            <a:off x="9260205" y="4143375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ое соединение 11"/>
          <p:cNvCxnSpPr/>
          <p:nvPr/>
        </p:nvCxnSpPr>
        <p:spPr>
          <a:xfrm flipV="1">
            <a:off x="9574530" y="4163695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ое соединение 12"/>
          <p:cNvCxnSpPr/>
          <p:nvPr/>
        </p:nvCxnSpPr>
        <p:spPr>
          <a:xfrm flipV="1">
            <a:off x="9919335" y="4143375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ое соединение 13"/>
          <p:cNvCxnSpPr/>
          <p:nvPr/>
        </p:nvCxnSpPr>
        <p:spPr>
          <a:xfrm flipV="1">
            <a:off x="10244455" y="4143375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ое соединение 14"/>
          <p:cNvCxnSpPr/>
          <p:nvPr/>
        </p:nvCxnSpPr>
        <p:spPr>
          <a:xfrm flipV="1">
            <a:off x="10578465" y="4163695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ое соединение 15"/>
          <p:cNvCxnSpPr/>
          <p:nvPr/>
        </p:nvCxnSpPr>
        <p:spPr>
          <a:xfrm flipV="1">
            <a:off x="10692765" y="3727450"/>
            <a:ext cx="21600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ое соединение 16"/>
          <p:cNvCxnSpPr/>
          <p:nvPr/>
        </p:nvCxnSpPr>
        <p:spPr>
          <a:xfrm flipV="1">
            <a:off x="9043035" y="4168775"/>
            <a:ext cx="216000" cy="10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ое соединение 17"/>
          <p:cNvCxnSpPr/>
          <p:nvPr/>
        </p:nvCxnSpPr>
        <p:spPr>
          <a:xfrm flipV="1">
            <a:off x="6957695" y="370713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ое соединение 18"/>
          <p:cNvCxnSpPr/>
          <p:nvPr/>
        </p:nvCxnSpPr>
        <p:spPr>
          <a:xfrm flipV="1">
            <a:off x="7272020" y="372745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ое соединение 19"/>
          <p:cNvCxnSpPr/>
          <p:nvPr/>
        </p:nvCxnSpPr>
        <p:spPr>
          <a:xfrm flipV="1">
            <a:off x="7616825" y="370713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ое соединение 20"/>
          <p:cNvCxnSpPr/>
          <p:nvPr/>
        </p:nvCxnSpPr>
        <p:spPr>
          <a:xfrm flipV="1">
            <a:off x="7941945" y="370713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ое соединение 21"/>
          <p:cNvCxnSpPr/>
          <p:nvPr/>
        </p:nvCxnSpPr>
        <p:spPr>
          <a:xfrm flipV="1">
            <a:off x="8275955" y="372745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ое соединение 22"/>
          <p:cNvCxnSpPr/>
          <p:nvPr/>
        </p:nvCxnSpPr>
        <p:spPr>
          <a:xfrm flipV="1">
            <a:off x="5207000" y="370332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ое соединение 23"/>
          <p:cNvCxnSpPr/>
          <p:nvPr/>
        </p:nvCxnSpPr>
        <p:spPr>
          <a:xfrm flipV="1">
            <a:off x="5559425" y="372364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ое соединение 24"/>
          <p:cNvCxnSpPr/>
          <p:nvPr/>
        </p:nvCxnSpPr>
        <p:spPr>
          <a:xfrm flipV="1">
            <a:off x="3472815" y="3727450"/>
            <a:ext cx="344805" cy="132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Текстовое поле 44"/>
          <p:cNvSpPr txBox="1"/>
          <p:nvPr/>
        </p:nvSpPr>
        <p:spPr>
          <a:xfrm>
            <a:off x="3194685" y="5178425"/>
            <a:ext cx="85629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В двоичной системе счисления это количество объектов обозначается как </a:t>
            </a:r>
            <a:r>
              <a:rPr lang="en-US" altLang="ru-RU" sz="2800">
                <a:solidFill>
                  <a:srgbClr val="7030A0"/>
                </a:solidFill>
                <a:cs typeface="+mn-lt"/>
                <a:sym typeface="+mn-ea"/>
              </a:rPr>
              <a:t>1</a:t>
            </a:r>
            <a:r>
              <a:rPr lang="en-US" altLang="ru-RU" sz="2800">
                <a:solidFill>
                  <a:schemeClr val="accent4">
                    <a:lumMod val="75000"/>
                  </a:schemeClr>
                </a:solidFill>
                <a:cs typeface="+mn-lt"/>
                <a:sym typeface="+mn-ea"/>
              </a:rPr>
              <a:t>0</a:t>
            </a:r>
            <a:r>
              <a:rPr lang="ru-RU" altLang="en-US" sz="2800">
                <a:solidFill>
                  <a:schemeClr val="accent6">
                    <a:lumMod val="75000"/>
                  </a:schemeClr>
                </a:solidFill>
                <a:cs typeface="+mn-lt"/>
                <a:sym typeface="+mn-ea"/>
              </a:rPr>
              <a:t>1</a:t>
            </a:r>
            <a:r>
              <a:rPr lang="en-US" altLang="ru-RU" sz="2800">
                <a:solidFill>
                  <a:schemeClr val="accent1">
                    <a:lumMod val="75000"/>
                  </a:schemeClr>
                </a:solidFill>
                <a:cs typeface="+mn-lt"/>
                <a:sym typeface="+mn-ea"/>
              </a:rPr>
              <a:t>1</a:t>
            </a:r>
            <a:r>
              <a:rPr lang="en-US" altLang="ru-RU" sz="2800">
                <a:solidFill>
                  <a:schemeClr val="accent2">
                    <a:lumMod val="75000"/>
                  </a:schemeClr>
                </a:solidFill>
                <a:cs typeface="+mn-lt"/>
                <a:sym typeface="+mn-ea"/>
              </a:rPr>
              <a:t>0</a:t>
            </a:r>
            <a:r>
              <a:rPr lang="ru-RU" altLang="en-US" sz="2800" baseline="-25000">
                <a:cs typeface="+mn-lt"/>
                <a:sym typeface="+mn-ea"/>
              </a:rPr>
              <a:t>2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1018540" y="5178425"/>
            <a:ext cx="20955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None/>
            </a:pPr>
            <a:r>
              <a:rPr lang="en-US" altLang="en-US" sz="2800">
                <a:solidFill>
                  <a:srgbClr val="C00000"/>
                </a:solidFill>
                <a:sym typeface="+mn-ea"/>
              </a:rPr>
              <a:t>|||||||||||</a:t>
            </a:r>
          </a:p>
          <a:p>
            <a:pPr algn="l">
              <a:buNone/>
            </a:pPr>
            <a:r>
              <a:rPr lang="en-US" altLang="en-US" sz="2800">
                <a:solidFill>
                  <a:srgbClr val="C00000"/>
                </a:solidFill>
                <a:sym typeface="+mn-ea"/>
              </a:rPr>
              <a:t>|||||||||||</a:t>
            </a:r>
            <a:endParaRPr lang="ru-RU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7" grpId="0"/>
      <p:bldP spid="4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br>
              <a:rPr lang="ru-RU" altLang="ru-RU">
                <a:latin typeface="Calibri" panose="020F0502020204030204" charset="0"/>
                <a:cs typeface="Calibri" panose="020F0502020204030204" charset="0"/>
              </a:rPr>
            </a:br>
            <a:r>
              <a:rPr lang="ru-RU" altLang="en-US">
                <a:latin typeface="Calibri" panose="020F0502020204030204" charset="0"/>
                <a:cs typeface="Calibri" panose="020F0502020204030204" charset="0"/>
                <a:sym typeface="+mn-ea"/>
              </a:rPr>
              <a:t>Занятие 1</a:t>
            </a:r>
            <a:endParaRPr lang="ru-RU" alt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>
          <a:xfrm>
            <a:off x="831850" y="4610100"/>
            <a:ext cx="8488680" cy="647700"/>
          </a:xfrm>
        </p:spPr>
        <p:txBody>
          <a:bodyPr/>
          <a:lstStyle/>
          <a:p>
            <a:r>
              <a:rPr lang="ru-RU" altLang="en-US" sz="2800">
                <a:latin typeface="Calibri" panose="020F0502020204030204" charset="0"/>
                <a:cs typeface="Calibri" panose="020F0502020204030204" charset="0"/>
                <a:sym typeface="+mn-ea"/>
              </a:rPr>
              <a:t>Как считают  в позиционных системах счисления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/>
          <p:nvPr/>
        </p:nvGraphicFramePr>
        <p:xfrm>
          <a:off x="1018540" y="2995930"/>
          <a:ext cx="996823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4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8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|||||||||||</a:t>
                      </a:r>
                      <a:r>
                        <a:rPr lang="en-US" altLang="en-US" sz="2800">
                          <a:solidFill>
                            <a:srgbClr val="C00000"/>
                          </a:solidFill>
                          <a:sym typeface="+mn-ea"/>
                        </a:rPr>
                        <a:t>||||</a:t>
                      </a:r>
                    </a:p>
                    <a:p>
                      <a:pPr algn="l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  <a:sym typeface="+mn-ea"/>
                        </a:rPr>
                        <a:t>|||||||||||||||</a:t>
                      </a:r>
                    </a:p>
                    <a:p>
                      <a:pPr algn="l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  <a:sym typeface="+mn-ea"/>
                        </a:rPr>
                        <a:t>||||</a:t>
                      </a: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ое соединение 4"/>
          <p:cNvCxnSpPr/>
          <p:nvPr/>
        </p:nvCxnSpPr>
        <p:spPr>
          <a:xfrm flipV="1">
            <a:off x="8025765" y="3703955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Текстовое поле 6"/>
          <p:cNvSpPr txBox="1"/>
          <p:nvPr/>
        </p:nvSpPr>
        <p:spPr>
          <a:xfrm>
            <a:off x="5938520" y="364934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cxnSp>
        <p:nvCxnSpPr>
          <p:cNvPr id="8" name="Прямое соединение 7"/>
          <p:cNvCxnSpPr/>
          <p:nvPr/>
        </p:nvCxnSpPr>
        <p:spPr>
          <a:xfrm flipV="1">
            <a:off x="8529955" y="3715385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Текстовое поле 8"/>
          <p:cNvSpPr txBox="1"/>
          <p:nvPr/>
        </p:nvSpPr>
        <p:spPr>
          <a:xfrm>
            <a:off x="6075045" y="364998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cxnSp>
        <p:nvCxnSpPr>
          <p:cNvPr id="10" name="Прямое соединение 9"/>
          <p:cNvCxnSpPr/>
          <p:nvPr/>
        </p:nvCxnSpPr>
        <p:spPr>
          <a:xfrm flipV="1">
            <a:off x="9001760" y="3689350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Текстовое поле 10"/>
          <p:cNvSpPr txBox="1"/>
          <p:nvPr/>
        </p:nvSpPr>
        <p:spPr>
          <a:xfrm>
            <a:off x="6222365" y="364934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cxnSp>
        <p:nvCxnSpPr>
          <p:cNvPr id="12" name="Прямое соединение 11"/>
          <p:cNvCxnSpPr/>
          <p:nvPr/>
        </p:nvCxnSpPr>
        <p:spPr>
          <a:xfrm flipV="1">
            <a:off x="9499600" y="3700780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Текстовое поле 12"/>
          <p:cNvSpPr txBox="1"/>
          <p:nvPr/>
        </p:nvSpPr>
        <p:spPr>
          <a:xfrm>
            <a:off x="6352540" y="364998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cxnSp>
        <p:nvCxnSpPr>
          <p:cNvPr id="14" name="Прямое соединение 13"/>
          <p:cNvCxnSpPr/>
          <p:nvPr/>
        </p:nvCxnSpPr>
        <p:spPr>
          <a:xfrm flipV="1">
            <a:off x="10005695" y="3689350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ое соединение 14"/>
          <p:cNvCxnSpPr/>
          <p:nvPr/>
        </p:nvCxnSpPr>
        <p:spPr>
          <a:xfrm flipV="1">
            <a:off x="8011795" y="4132580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ое соединение 15"/>
          <p:cNvCxnSpPr/>
          <p:nvPr/>
        </p:nvCxnSpPr>
        <p:spPr>
          <a:xfrm flipV="1">
            <a:off x="8515985" y="4144010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ое соединение 16"/>
          <p:cNvCxnSpPr/>
          <p:nvPr/>
        </p:nvCxnSpPr>
        <p:spPr>
          <a:xfrm flipV="1">
            <a:off x="8987790" y="4117975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ое соединение 17"/>
          <p:cNvCxnSpPr/>
          <p:nvPr/>
        </p:nvCxnSpPr>
        <p:spPr>
          <a:xfrm flipV="1">
            <a:off x="9485630" y="4129405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ое соединение 18"/>
          <p:cNvCxnSpPr/>
          <p:nvPr/>
        </p:nvCxnSpPr>
        <p:spPr>
          <a:xfrm flipV="1">
            <a:off x="9991725" y="4117975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ое соединение 21"/>
          <p:cNvCxnSpPr/>
          <p:nvPr/>
        </p:nvCxnSpPr>
        <p:spPr>
          <a:xfrm flipV="1">
            <a:off x="8025765" y="4575810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Текстовое поле 22"/>
          <p:cNvSpPr txBox="1"/>
          <p:nvPr/>
        </p:nvSpPr>
        <p:spPr>
          <a:xfrm>
            <a:off x="6497320" y="364744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4" name="Текстовое поле 23"/>
          <p:cNvSpPr txBox="1"/>
          <p:nvPr/>
        </p:nvSpPr>
        <p:spPr>
          <a:xfrm>
            <a:off x="6633845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5" name="Текстовое поле 24"/>
          <p:cNvSpPr txBox="1"/>
          <p:nvPr/>
        </p:nvSpPr>
        <p:spPr>
          <a:xfrm>
            <a:off x="6781165" y="364744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6" name="Текстовое поле 25"/>
          <p:cNvSpPr txBox="1"/>
          <p:nvPr/>
        </p:nvSpPr>
        <p:spPr>
          <a:xfrm>
            <a:off x="6911340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7" name="Текстовое поле 26"/>
          <p:cNvSpPr txBox="1"/>
          <p:nvPr/>
        </p:nvSpPr>
        <p:spPr>
          <a:xfrm>
            <a:off x="7188835" y="364744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8" name="Текстовое поле 27"/>
          <p:cNvSpPr txBox="1"/>
          <p:nvPr/>
        </p:nvSpPr>
        <p:spPr>
          <a:xfrm>
            <a:off x="7319010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29" name="Текстовое поле 28"/>
          <p:cNvSpPr txBox="1"/>
          <p:nvPr/>
        </p:nvSpPr>
        <p:spPr>
          <a:xfrm>
            <a:off x="7037070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rgbClr val="002060"/>
                </a:solidFill>
              </a:rPr>
              <a:t>|</a:t>
            </a:r>
          </a:p>
        </p:txBody>
      </p:sp>
      <p:sp>
        <p:nvSpPr>
          <p:cNvPr id="35" name="Текстовое поле 34"/>
          <p:cNvSpPr txBox="1"/>
          <p:nvPr/>
        </p:nvSpPr>
        <p:spPr>
          <a:xfrm>
            <a:off x="3533140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36" name="Текстовое поле 35"/>
          <p:cNvSpPr txBox="1"/>
          <p:nvPr/>
        </p:nvSpPr>
        <p:spPr>
          <a:xfrm>
            <a:off x="3669665" y="364871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37" name="Текстовое поле 36"/>
          <p:cNvSpPr txBox="1"/>
          <p:nvPr/>
        </p:nvSpPr>
        <p:spPr>
          <a:xfrm>
            <a:off x="3816985" y="3648075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</a:t>
            </a:r>
          </a:p>
        </p:txBody>
      </p:sp>
      <p:cxnSp>
        <p:nvCxnSpPr>
          <p:cNvPr id="40" name="Прямое соединение 39"/>
          <p:cNvCxnSpPr/>
          <p:nvPr/>
        </p:nvCxnSpPr>
        <p:spPr>
          <a:xfrm flipV="1">
            <a:off x="6014720" y="3855085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ое соединение 40"/>
          <p:cNvCxnSpPr/>
          <p:nvPr/>
        </p:nvCxnSpPr>
        <p:spPr>
          <a:xfrm flipV="1">
            <a:off x="6442710" y="3862705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ое соединение 41"/>
          <p:cNvCxnSpPr/>
          <p:nvPr/>
        </p:nvCxnSpPr>
        <p:spPr>
          <a:xfrm flipV="1">
            <a:off x="6842760" y="3831590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ое соединение 42"/>
          <p:cNvCxnSpPr/>
          <p:nvPr/>
        </p:nvCxnSpPr>
        <p:spPr>
          <a:xfrm flipV="1">
            <a:off x="3616325" y="3837940"/>
            <a:ext cx="485140" cy="180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Текстовое поле 43"/>
          <p:cNvSpPr txBox="1"/>
          <p:nvPr/>
        </p:nvSpPr>
        <p:spPr>
          <a:xfrm>
            <a:off x="1316355" y="3636010"/>
            <a:ext cx="24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>
                <a:solidFill>
                  <a:schemeClr val="accent4">
                    <a:lumMod val="75000"/>
                  </a:schemeClr>
                </a:solidFill>
              </a:rPr>
              <a:t>|</a:t>
            </a:r>
          </a:p>
        </p:txBody>
      </p:sp>
      <p:sp>
        <p:nvSpPr>
          <p:cNvPr id="45" name="Текстовое поле 44"/>
          <p:cNvSpPr txBox="1"/>
          <p:nvPr/>
        </p:nvSpPr>
        <p:spPr>
          <a:xfrm>
            <a:off x="3912235" y="5267325"/>
            <a:ext cx="70326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В троичной системе счисления это количество объектов обозначается как </a:t>
            </a:r>
            <a:r>
              <a:rPr lang="ru-RU" altLang="en-US" sz="2800">
                <a:solidFill>
                  <a:schemeClr val="accent4">
                    <a:lumMod val="75000"/>
                  </a:schemeClr>
                </a:solidFill>
                <a:cs typeface="+mn-lt"/>
                <a:sym typeface="+mn-ea"/>
              </a:rPr>
              <a:t>1</a:t>
            </a:r>
            <a:r>
              <a:rPr lang="ru-RU" altLang="en-US" sz="2800">
                <a:solidFill>
                  <a:schemeClr val="accent6">
                    <a:lumMod val="75000"/>
                  </a:schemeClr>
                </a:solidFill>
                <a:cs typeface="+mn-lt"/>
                <a:sym typeface="+mn-ea"/>
              </a:rPr>
              <a:t>0</a:t>
            </a:r>
            <a:r>
              <a:rPr lang="ru-RU" altLang="en-US" sz="2800">
                <a:solidFill>
                  <a:schemeClr val="accent1">
                    <a:lumMod val="75000"/>
                  </a:schemeClr>
                </a:solidFill>
                <a:cs typeface="+mn-lt"/>
                <a:sym typeface="+mn-ea"/>
              </a:rPr>
              <a:t>2</a:t>
            </a:r>
            <a:r>
              <a:rPr lang="ru-RU" altLang="en-US" sz="2800">
                <a:solidFill>
                  <a:schemeClr val="accent2">
                    <a:lumMod val="75000"/>
                  </a:schemeClr>
                </a:solidFill>
                <a:cs typeface="+mn-lt"/>
                <a:sym typeface="+mn-ea"/>
              </a:rPr>
              <a:t>1</a:t>
            </a:r>
            <a:r>
              <a:rPr lang="ru-RU" altLang="en-US" sz="2800" baseline="-25000">
                <a:cs typeface="+mn-lt"/>
                <a:sym typeface="+mn-ea"/>
              </a:rPr>
              <a:t>3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1026160" y="5177790"/>
            <a:ext cx="28860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None/>
            </a:pPr>
            <a:r>
              <a:rPr lang="en-US" altLang="en-US" sz="2800">
                <a:solidFill>
                  <a:srgbClr val="C00000"/>
                </a:solidFill>
                <a:sym typeface="+mn-ea"/>
              </a:rPr>
              <a:t>|||||||||||||||</a:t>
            </a:r>
          </a:p>
          <a:p>
            <a:pPr algn="l">
              <a:buNone/>
            </a:pPr>
            <a:r>
              <a:rPr lang="en-US" altLang="en-US" sz="2800">
                <a:solidFill>
                  <a:srgbClr val="C00000"/>
                </a:solidFill>
                <a:sym typeface="+mn-ea"/>
              </a:rPr>
              <a:t>|||||||||||||||</a:t>
            </a:r>
          </a:p>
          <a:p>
            <a:pPr algn="l">
              <a:buNone/>
            </a:pPr>
            <a:r>
              <a:rPr lang="en-US" altLang="en-US" sz="2800">
                <a:solidFill>
                  <a:srgbClr val="C00000"/>
                </a:solidFill>
                <a:sym typeface="+mn-ea"/>
              </a:rPr>
              <a:t>||||</a:t>
            </a:r>
            <a:endParaRPr lang="ru-RU" altLang="en-US" sz="2800"/>
          </a:p>
        </p:txBody>
      </p: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5</a:t>
            </a:r>
          </a:p>
        </p:txBody>
      </p:sp>
      <p:sp>
        <p:nvSpPr>
          <p:cNvPr id="21" name="Текстовое поле 20"/>
          <p:cNvSpPr txBox="1"/>
          <p:nvPr/>
        </p:nvSpPr>
        <p:spPr>
          <a:xfrm>
            <a:off x="1018540" y="1696720"/>
            <a:ext cx="9598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Запишите данное число объектов с помощью знаков 0, 1 и 2.</a:t>
            </a:r>
            <a:endParaRPr lang="ru-RU" altLang="en-US" sz="2800" baseline="-25000"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1" grpId="0"/>
      <p:bldP spid="11" grpId="1"/>
      <p:bldP spid="13" grpId="0"/>
      <p:bldP spid="13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5" grpId="0"/>
      <p:bldP spid="35" grpId="1"/>
      <p:bldP spid="36" grpId="0"/>
      <p:bldP spid="36" grpId="1"/>
      <p:bldP spid="37" grpId="0"/>
      <p:bldP spid="37" grpId="1"/>
      <p:bldP spid="44" grpId="0"/>
      <p:bldP spid="44" grpId="1"/>
      <p:bldP spid="45" grpId="0"/>
      <p:bldP spid="45" grpId="1"/>
      <p:bldP spid="47" grpId="0"/>
      <p:bldP spid="4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6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1018540" y="2995295"/>
          <a:ext cx="959866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7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||||||||||||</a:t>
                      </a:r>
                    </a:p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  <a:r>
                        <a:rPr lang="en-US" altLang="en-US" sz="2800">
                          <a:solidFill>
                            <a:srgbClr val="C00000"/>
                          </a:solidFill>
                          <a:sym typeface="+mn-ea"/>
                        </a:rPr>
                        <a:t>|||||||||||</a:t>
                      </a:r>
                    </a:p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  <a:sym typeface="+mn-ea"/>
                        </a:rPr>
                        <a:t>||||||||||||</a:t>
                      </a:r>
                    </a:p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  <a:sym typeface="+mn-ea"/>
                        </a:rPr>
                        <a:t>|||||||||||</a:t>
                      </a: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Текстовое поле 4"/>
          <p:cNvSpPr txBox="1"/>
          <p:nvPr/>
        </p:nvSpPr>
        <p:spPr>
          <a:xfrm>
            <a:off x="1018540" y="1659890"/>
            <a:ext cx="95986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Запишите данное число объектов с помощью знаков </a:t>
            </a:r>
          </a:p>
          <a:p>
            <a:r>
              <a:rPr lang="ru-RU" altLang="en-US" sz="2800">
                <a:cs typeface="+mn-lt"/>
                <a:sym typeface="+mn-ea"/>
              </a:rPr>
              <a:t>0, 1, 2, 3, 4, 5, 6, 7, 8, 9, А, В.</a:t>
            </a:r>
            <a:endParaRPr lang="ru-RU" altLang="en-US" sz="2800" baseline="-25000">
              <a:cs typeface="+mn-lt"/>
            </a:endParaRPr>
          </a:p>
        </p:txBody>
      </p:sp>
      <p:sp>
        <p:nvSpPr>
          <p:cNvPr id="45" name="Текстовое поле 44"/>
          <p:cNvSpPr txBox="1"/>
          <p:nvPr/>
        </p:nvSpPr>
        <p:spPr>
          <a:xfrm>
            <a:off x="1018540" y="5694045"/>
            <a:ext cx="10145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В двенадцатеричной системе счисления это количество объектов обозначается как </a:t>
            </a:r>
            <a:r>
              <a:rPr lang="en-US" altLang="ru-RU" sz="2800">
                <a:solidFill>
                  <a:srgbClr val="0070C0"/>
                </a:solidFill>
                <a:cs typeface="+mn-lt"/>
                <a:sym typeface="+mn-ea"/>
              </a:rPr>
              <a:t>3</a:t>
            </a:r>
            <a:r>
              <a:rPr lang="en-US" altLang="ru-RU" sz="2800">
                <a:solidFill>
                  <a:schemeClr val="accent2">
                    <a:lumMod val="75000"/>
                  </a:schemeClr>
                </a:solidFill>
                <a:cs typeface="+mn-lt"/>
                <a:sym typeface="+mn-ea"/>
              </a:rPr>
              <a:t>B</a:t>
            </a:r>
            <a:r>
              <a:rPr lang="en-US" altLang="ru-RU" sz="2800" baseline="-25000">
                <a:cs typeface="+mn-lt"/>
                <a:sym typeface="+mn-ea"/>
              </a:rPr>
              <a:t>12</a:t>
            </a:r>
          </a:p>
        </p:txBody>
      </p:sp>
      <p:cxnSp>
        <p:nvCxnSpPr>
          <p:cNvPr id="4" name="Прямое соединение 3"/>
          <p:cNvCxnSpPr/>
          <p:nvPr/>
        </p:nvCxnSpPr>
        <p:spPr>
          <a:xfrm flipV="1">
            <a:off x="8356600" y="3719195"/>
            <a:ext cx="2104390" cy="1752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ое соединение 5"/>
          <p:cNvCxnSpPr/>
          <p:nvPr/>
        </p:nvCxnSpPr>
        <p:spPr>
          <a:xfrm flipV="1">
            <a:off x="8394700" y="4128135"/>
            <a:ext cx="2104390" cy="1752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ое соединение 6"/>
          <p:cNvCxnSpPr/>
          <p:nvPr/>
        </p:nvCxnSpPr>
        <p:spPr>
          <a:xfrm flipV="1">
            <a:off x="8431530" y="4525645"/>
            <a:ext cx="2104390" cy="1752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Текстовое поле 7"/>
          <p:cNvSpPr txBox="1"/>
          <p:nvPr/>
        </p:nvSpPr>
        <p:spPr>
          <a:xfrm>
            <a:off x="6644640" y="3508375"/>
            <a:ext cx="674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en-US" sz="2800">
                <a:solidFill>
                  <a:schemeClr val="accent5">
                    <a:lumMod val="75000"/>
                  </a:schemeClr>
                </a:solidFill>
                <a:sym typeface="+mn-ea"/>
              </a:rPr>
              <a:t>|||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5" grpId="2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745" y="258445"/>
            <a:ext cx="10515600" cy="1325563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7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997585" y="2007870"/>
          <a:ext cx="959866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7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Текстовое поле 4"/>
          <p:cNvSpPr txBox="1"/>
          <p:nvPr/>
        </p:nvSpPr>
        <p:spPr>
          <a:xfrm>
            <a:off x="997585" y="1324610"/>
            <a:ext cx="9598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Запишите число 47 в пятеричной системе счисления </a:t>
            </a:r>
            <a:endParaRPr lang="ru-RU" altLang="en-US" sz="2800" baseline="-25000">
              <a:cs typeface="+mn-lt"/>
            </a:endParaRPr>
          </a:p>
        </p:txBody>
      </p:sp>
      <p:sp>
        <p:nvSpPr>
          <p:cNvPr id="45" name="Текстовое поле 44"/>
          <p:cNvSpPr txBox="1"/>
          <p:nvPr/>
        </p:nvSpPr>
        <p:spPr>
          <a:xfrm>
            <a:off x="7404100" y="3205480"/>
            <a:ext cx="17830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47=</a:t>
            </a:r>
            <a:r>
              <a:rPr lang="ru-RU" altLang="en-US" sz="2800">
                <a:solidFill>
                  <a:schemeClr val="accent6">
                    <a:lumMod val="75000"/>
                  </a:schemeClr>
                </a:solidFill>
                <a:cs typeface="+mn-lt"/>
                <a:sym typeface="+mn-ea"/>
              </a:rPr>
              <a:t>1</a:t>
            </a:r>
            <a:r>
              <a:rPr lang="ru-RU" altLang="en-US" sz="2800">
                <a:solidFill>
                  <a:srgbClr val="0070C0"/>
                </a:solidFill>
                <a:cs typeface="+mn-lt"/>
                <a:sym typeface="+mn-ea"/>
              </a:rPr>
              <a:t>4</a:t>
            </a:r>
            <a:r>
              <a:rPr lang="ru-RU" altLang="en-US" sz="2800">
                <a:solidFill>
                  <a:srgbClr val="C00000"/>
                </a:solidFill>
                <a:cs typeface="+mn-lt"/>
                <a:sym typeface="+mn-ea"/>
              </a:rPr>
              <a:t>2</a:t>
            </a:r>
            <a:r>
              <a:rPr lang="ru-RU" altLang="en-US" sz="2800" baseline="-25000">
                <a:cs typeface="+mn-lt"/>
                <a:sym typeface="+mn-ea"/>
              </a:rPr>
              <a:t>5</a:t>
            </a:r>
          </a:p>
        </p:txBody>
      </p:sp>
      <p:sp>
        <p:nvSpPr>
          <p:cNvPr id="9" name="Заголовок 1"/>
          <p:cNvSpPr>
            <a:spLocks noGrp="1"/>
          </p:cNvSpPr>
          <p:nvPr/>
        </p:nvSpPr>
        <p:spPr>
          <a:xfrm>
            <a:off x="542290" y="318389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8</a:t>
            </a:r>
          </a:p>
        </p:txBody>
      </p:sp>
      <p:graphicFrame>
        <p:nvGraphicFramePr>
          <p:cNvPr id="10" name="Таблица 9"/>
          <p:cNvGraphicFramePr/>
          <p:nvPr/>
        </p:nvGraphicFramePr>
        <p:xfrm>
          <a:off x="913130" y="4943475"/>
          <a:ext cx="959866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7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Текстовое поле 10"/>
          <p:cNvSpPr txBox="1"/>
          <p:nvPr/>
        </p:nvSpPr>
        <p:spPr>
          <a:xfrm>
            <a:off x="913130" y="4184650"/>
            <a:ext cx="9598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Запишите число 54 восьмеричной системе счисления </a:t>
            </a:r>
            <a:endParaRPr lang="ru-RU" altLang="en-US" sz="2800" baseline="-25000">
              <a:cs typeface="+mn-lt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7498715" y="6109335"/>
            <a:ext cx="17830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54=</a:t>
            </a:r>
            <a:r>
              <a:rPr lang="ru-RU" altLang="en-US" sz="2800">
                <a:solidFill>
                  <a:srgbClr val="0070C0"/>
                </a:solidFill>
                <a:cs typeface="+mn-lt"/>
                <a:sym typeface="+mn-ea"/>
              </a:rPr>
              <a:t>6</a:t>
            </a:r>
            <a:r>
              <a:rPr lang="ru-RU" altLang="en-US" sz="2800">
                <a:solidFill>
                  <a:srgbClr val="C00000"/>
                </a:solidFill>
                <a:cs typeface="+mn-lt"/>
                <a:sym typeface="+mn-ea"/>
              </a:rPr>
              <a:t>6</a:t>
            </a:r>
            <a:r>
              <a:rPr lang="ru-RU" altLang="en-US" sz="2800" baseline="-25000">
                <a:cs typeface="+mn-lt"/>
                <a:sym typeface="+mn-ea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12" grpId="0"/>
      <p:bldP spid="1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овое поле 8"/>
          <p:cNvSpPr txBox="1"/>
          <p:nvPr/>
        </p:nvSpPr>
        <p:spPr>
          <a:xfrm>
            <a:off x="732155" y="1488440"/>
            <a:ext cx="1072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 Запишите число 10110</a:t>
            </a:r>
            <a:r>
              <a:rPr lang="ru-RU" altLang="en-US" sz="2800" baseline="-25000">
                <a:cs typeface="+mn-lt"/>
                <a:sym typeface="+mn-ea"/>
              </a:rPr>
              <a:t>2</a:t>
            </a:r>
            <a:r>
              <a:rPr lang="ru-RU" altLang="en-US" sz="2800">
                <a:cs typeface="+mn-lt"/>
                <a:sym typeface="+mn-ea"/>
              </a:rPr>
              <a:t> в десятичной системе счисления</a:t>
            </a:r>
          </a:p>
        </p:txBody>
      </p:sp>
      <p:sp>
        <p:nvSpPr>
          <p:cNvPr id="10" name="Заголовок 9"/>
          <p:cNvSpPr>
            <a:spLocks noGrp="1"/>
          </p:cNvSpPr>
          <p:nvPr/>
        </p:nvSpPr>
        <p:spPr>
          <a:xfrm>
            <a:off x="316230" y="229870"/>
            <a:ext cx="11129010" cy="13258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9</a:t>
            </a:r>
          </a:p>
        </p:txBody>
      </p:sp>
      <p:graphicFrame>
        <p:nvGraphicFramePr>
          <p:cNvPr id="3" name="Замещающее содержимое 2"/>
          <p:cNvGraphicFramePr>
            <a:graphicFrameLocks noGrp="1"/>
          </p:cNvGraphicFramePr>
          <p:nvPr>
            <p:ph sz="quarter" idx="13"/>
          </p:nvPr>
        </p:nvGraphicFramePr>
        <p:xfrm>
          <a:off x="623570" y="2429510"/>
          <a:ext cx="11073765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1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39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7030A0"/>
                          </a:solidFill>
                          <a:sym typeface="+mn-ea"/>
                        </a:rPr>
                        <a:t>4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7030A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" name="Текстовое поле 17"/>
          <p:cNvSpPr txBox="1"/>
          <p:nvPr/>
        </p:nvSpPr>
        <p:spPr>
          <a:xfrm>
            <a:off x="3011805" y="3016250"/>
            <a:ext cx="332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24" name="Текстовое поле 23"/>
          <p:cNvSpPr txBox="1"/>
          <p:nvPr/>
        </p:nvSpPr>
        <p:spPr>
          <a:xfrm>
            <a:off x="1196340" y="3007995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25" name="Текстовое поле 24"/>
          <p:cNvSpPr txBox="1"/>
          <p:nvPr/>
        </p:nvSpPr>
        <p:spPr>
          <a:xfrm>
            <a:off x="3218815" y="3016250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26" name="Текстовое поле 25"/>
          <p:cNvSpPr txBox="1"/>
          <p:nvPr/>
        </p:nvSpPr>
        <p:spPr>
          <a:xfrm>
            <a:off x="4584700" y="3012440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27" name="Текстовое поле 26"/>
          <p:cNvSpPr txBox="1"/>
          <p:nvPr/>
        </p:nvSpPr>
        <p:spPr>
          <a:xfrm>
            <a:off x="4838065" y="3012440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28" name="Текстовое поле 27"/>
          <p:cNvSpPr txBox="1"/>
          <p:nvPr/>
        </p:nvSpPr>
        <p:spPr>
          <a:xfrm>
            <a:off x="5121275" y="3011170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29" name="Текстовое поле 28"/>
          <p:cNvSpPr txBox="1"/>
          <p:nvPr/>
        </p:nvSpPr>
        <p:spPr>
          <a:xfrm>
            <a:off x="5375275" y="3011170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30" name="Текстовое поле 29"/>
          <p:cNvSpPr txBox="1"/>
          <p:nvPr/>
        </p:nvSpPr>
        <p:spPr>
          <a:xfrm>
            <a:off x="4331970" y="3017520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1" name="Текстовое поле 40"/>
          <p:cNvSpPr txBox="1"/>
          <p:nvPr/>
        </p:nvSpPr>
        <p:spPr>
          <a:xfrm>
            <a:off x="6604635" y="3046095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2" name="Текстовое поле 41"/>
          <p:cNvSpPr txBox="1"/>
          <p:nvPr/>
        </p:nvSpPr>
        <p:spPr>
          <a:xfrm>
            <a:off x="6800215" y="3046095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3" name="Текстовое поле 42"/>
          <p:cNvSpPr txBox="1"/>
          <p:nvPr/>
        </p:nvSpPr>
        <p:spPr>
          <a:xfrm>
            <a:off x="6995795" y="3044825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4" name="Текстовое поле 43"/>
          <p:cNvSpPr txBox="1"/>
          <p:nvPr/>
        </p:nvSpPr>
        <p:spPr>
          <a:xfrm>
            <a:off x="7190740" y="3044825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5" name="Текстовое поле 44"/>
          <p:cNvSpPr txBox="1"/>
          <p:nvPr/>
        </p:nvSpPr>
        <p:spPr>
          <a:xfrm>
            <a:off x="6409690" y="3046095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6" name="Текстовое поле 45"/>
          <p:cNvSpPr txBox="1"/>
          <p:nvPr/>
        </p:nvSpPr>
        <p:spPr>
          <a:xfrm>
            <a:off x="7360285" y="3041650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7549515" y="3037205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8" name="Текстовое поле 47"/>
          <p:cNvSpPr txBox="1"/>
          <p:nvPr/>
        </p:nvSpPr>
        <p:spPr>
          <a:xfrm>
            <a:off x="7751445" y="3046095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9" name="Текстовое поле 48"/>
          <p:cNvSpPr txBox="1"/>
          <p:nvPr/>
        </p:nvSpPr>
        <p:spPr>
          <a:xfrm>
            <a:off x="7933055" y="3046095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50" name="Текстовое поле 49"/>
          <p:cNvSpPr txBox="1"/>
          <p:nvPr/>
        </p:nvSpPr>
        <p:spPr>
          <a:xfrm>
            <a:off x="8123555" y="3038475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51" name="Текстовое поле 50"/>
          <p:cNvSpPr txBox="1"/>
          <p:nvPr/>
        </p:nvSpPr>
        <p:spPr>
          <a:xfrm>
            <a:off x="8323580" y="3039745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52" name="Текстовое поле 51"/>
          <p:cNvSpPr txBox="1"/>
          <p:nvPr/>
        </p:nvSpPr>
        <p:spPr>
          <a:xfrm>
            <a:off x="8839835" y="3020695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97" name="Текстовое поле 96"/>
          <p:cNvSpPr txBox="1"/>
          <p:nvPr/>
        </p:nvSpPr>
        <p:spPr>
          <a:xfrm>
            <a:off x="9170670" y="3016250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98" name="Текстовое поле 97"/>
          <p:cNvSpPr txBox="1"/>
          <p:nvPr/>
        </p:nvSpPr>
        <p:spPr>
          <a:xfrm>
            <a:off x="9495790" y="3021330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99" name="Текстовое поле 98"/>
          <p:cNvSpPr txBox="1"/>
          <p:nvPr/>
        </p:nvSpPr>
        <p:spPr>
          <a:xfrm>
            <a:off x="9826625" y="3016885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10151745" y="3016250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101" name="Текстовое поле 100"/>
          <p:cNvSpPr txBox="1"/>
          <p:nvPr/>
        </p:nvSpPr>
        <p:spPr>
          <a:xfrm>
            <a:off x="8823325" y="3562985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102" name="Текстовое поле 101"/>
          <p:cNvSpPr txBox="1"/>
          <p:nvPr/>
        </p:nvSpPr>
        <p:spPr>
          <a:xfrm>
            <a:off x="9154160" y="3558540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103" name="Текстовое поле 102"/>
          <p:cNvSpPr txBox="1"/>
          <p:nvPr/>
        </p:nvSpPr>
        <p:spPr>
          <a:xfrm>
            <a:off x="9479280" y="3563620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104" name="Текстовое поле 103"/>
          <p:cNvSpPr txBox="1"/>
          <p:nvPr/>
        </p:nvSpPr>
        <p:spPr>
          <a:xfrm>
            <a:off x="9810115" y="3559175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105" name="Текстовое поле 104"/>
          <p:cNvSpPr txBox="1"/>
          <p:nvPr/>
        </p:nvSpPr>
        <p:spPr>
          <a:xfrm>
            <a:off x="10135235" y="3558540"/>
            <a:ext cx="5105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106" name="Текстовое поле 105"/>
          <p:cNvSpPr txBox="1"/>
          <p:nvPr/>
        </p:nvSpPr>
        <p:spPr>
          <a:xfrm>
            <a:off x="10473055" y="3553460"/>
            <a:ext cx="5105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||</a:t>
            </a:r>
            <a:endParaRPr lang="ru-RU" altLang="ru-RU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107" name="Текстовое поле 106"/>
          <p:cNvSpPr txBox="1"/>
          <p:nvPr/>
        </p:nvSpPr>
        <p:spPr>
          <a:xfrm>
            <a:off x="517525" y="5026660"/>
            <a:ext cx="4161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10110</a:t>
            </a:r>
            <a:r>
              <a:rPr lang="ru-RU" altLang="en-US" sz="2800" baseline="-25000">
                <a:cs typeface="+mn-lt"/>
                <a:sym typeface="+mn-ea"/>
              </a:rPr>
              <a:t>2</a:t>
            </a:r>
            <a:r>
              <a:rPr lang="en-US" altLang="ru-RU" sz="2800">
                <a:cs typeface="+mn-lt"/>
                <a:sym typeface="+mn-ea"/>
              </a:rPr>
              <a:t>=22</a:t>
            </a:r>
            <a:r>
              <a:rPr lang="en-US" altLang="ru-RU" sz="2800" baseline="-25000">
                <a:cs typeface="+mn-lt"/>
                <a:sym typeface="+mn-ea"/>
              </a:rPr>
              <a:t>10</a:t>
            </a:r>
          </a:p>
        </p:txBody>
      </p:sp>
      <p:cxnSp>
        <p:nvCxnSpPr>
          <p:cNvPr id="2" name="Прямое соединение 1"/>
          <p:cNvCxnSpPr/>
          <p:nvPr/>
        </p:nvCxnSpPr>
        <p:spPr>
          <a:xfrm flipH="1">
            <a:off x="1233805" y="3168015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ое соединение 3"/>
          <p:cNvCxnSpPr/>
          <p:nvPr/>
        </p:nvCxnSpPr>
        <p:spPr>
          <a:xfrm flipH="1">
            <a:off x="3064510" y="3183255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ое соединение 4"/>
          <p:cNvCxnSpPr/>
          <p:nvPr/>
        </p:nvCxnSpPr>
        <p:spPr>
          <a:xfrm flipH="1">
            <a:off x="3263265" y="3194685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ое соединение 5"/>
          <p:cNvCxnSpPr/>
          <p:nvPr/>
        </p:nvCxnSpPr>
        <p:spPr>
          <a:xfrm flipH="1">
            <a:off x="4345305" y="319913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ое соединение 6"/>
          <p:cNvCxnSpPr/>
          <p:nvPr/>
        </p:nvCxnSpPr>
        <p:spPr>
          <a:xfrm flipH="1">
            <a:off x="4612640" y="318135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ое соединение 7"/>
          <p:cNvCxnSpPr/>
          <p:nvPr/>
        </p:nvCxnSpPr>
        <p:spPr>
          <a:xfrm flipH="1">
            <a:off x="4860925" y="318135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ое соединение 10"/>
          <p:cNvCxnSpPr/>
          <p:nvPr/>
        </p:nvCxnSpPr>
        <p:spPr>
          <a:xfrm flipH="1">
            <a:off x="5154930" y="318135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ое соединение 11"/>
          <p:cNvCxnSpPr/>
          <p:nvPr/>
        </p:nvCxnSpPr>
        <p:spPr>
          <a:xfrm flipH="1">
            <a:off x="5393690" y="317246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ое соединение 12"/>
          <p:cNvCxnSpPr/>
          <p:nvPr/>
        </p:nvCxnSpPr>
        <p:spPr>
          <a:xfrm flipH="1">
            <a:off x="6457315" y="320929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ое соединение 13"/>
          <p:cNvCxnSpPr/>
          <p:nvPr/>
        </p:nvCxnSpPr>
        <p:spPr>
          <a:xfrm flipH="1">
            <a:off x="6651625" y="319913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ое соединение 14"/>
          <p:cNvCxnSpPr/>
          <p:nvPr/>
        </p:nvCxnSpPr>
        <p:spPr>
          <a:xfrm flipH="1">
            <a:off x="6847205" y="320929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ое соединение 15"/>
          <p:cNvCxnSpPr/>
          <p:nvPr/>
        </p:nvCxnSpPr>
        <p:spPr>
          <a:xfrm flipH="1">
            <a:off x="7043420" y="319024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ое соединение 16"/>
          <p:cNvCxnSpPr/>
          <p:nvPr/>
        </p:nvCxnSpPr>
        <p:spPr>
          <a:xfrm flipH="1">
            <a:off x="7237730" y="320929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ое соединение 18"/>
          <p:cNvCxnSpPr/>
          <p:nvPr/>
        </p:nvCxnSpPr>
        <p:spPr>
          <a:xfrm flipH="1">
            <a:off x="7407275" y="320929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ое соединение 19"/>
          <p:cNvCxnSpPr/>
          <p:nvPr/>
        </p:nvCxnSpPr>
        <p:spPr>
          <a:xfrm flipH="1">
            <a:off x="7597140" y="318135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ое соединение 20"/>
          <p:cNvCxnSpPr/>
          <p:nvPr/>
        </p:nvCxnSpPr>
        <p:spPr>
          <a:xfrm flipH="1">
            <a:off x="7798435" y="3170555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ое соединение 21"/>
          <p:cNvCxnSpPr/>
          <p:nvPr/>
        </p:nvCxnSpPr>
        <p:spPr>
          <a:xfrm flipH="1">
            <a:off x="7980680" y="318135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ое соединение 22"/>
          <p:cNvCxnSpPr/>
          <p:nvPr/>
        </p:nvCxnSpPr>
        <p:spPr>
          <a:xfrm flipH="1">
            <a:off x="8171180" y="319913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ое соединение 30"/>
          <p:cNvCxnSpPr/>
          <p:nvPr/>
        </p:nvCxnSpPr>
        <p:spPr>
          <a:xfrm flipH="1">
            <a:off x="8370570" y="319024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  <p:bldP spid="18" grpId="2"/>
      <p:bldP spid="24" grpId="1"/>
      <p:bldP spid="25" grpId="0"/>
      <p:bldP spid="25" grpId="1"/>
      <p:bldP spid="26" grpId="0"/>
      <p:bldP spid="27" grpId="0"/>
      <p:bldP spid="28" grpId="0"/>
      <p:bldP spid="29" grpId="0"/>
      <p:bldP spid="41" grpId="1"/>
      <p:bldP spid="41" grpId="2"/>
      <p:bldP spid="42" grpId="0"/>
      <p:bldP spid="43" grpId="0"/>
      <p:bldP spid="44" grpId="0"/>
      <p:bldP spid="44" grpId="1" build="allAtOnce" bldLvl="0"/>
      <p:bldP spid="46" grpId="0"/>
      <p:bldP spid="47" grpId="0"/>
      <p:bldP spid="48" grpId="0"/>
      <p:bldP spid="49" grpId="0"/>
      <p:bldP spid="50" grpId="0"/>
      <p:bldP spid="51" grpId="0"/>
      <p:bldP spid="52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овое поле 8"/>
          <p:cNvSpPr txBox="1"/>
          <p:nvPr/>
        </p:nvSpPr>
        <p:spPr>
          <a:xfrm>
            <a:off x="718820" y="1488440"/>
            <a:ext cx="1072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sym typeface="+mn-ea"/>
              </a:rPr>
              <a:t> Запишите число 10101</a:t>
            </a:r>
            <a:r>
              <a:rPr lang="ru-RU" altLang="en-US" sz="2800" baseline="-25000">
                <a:sym typeface="+mn-ea"/>
              </a:rPr>
              <a:t>2</a:t>
            </a:r>
            <a:r>
              <a:rPr lang="ru-RU" altLang="en-US" sz="2800">
                <a:sym typeface="+mn-ea"/>
              </a:rPr>
              <a:t> в десятичной системе счисления</a:t>
            </a:r>
          </a:p>
        </p:txBody>
      </p:sp>
      <p:sp>
        <p:nvSpPr>
          <p:cNvPr id="10" name="Заголовок 9"/>
          <p:cNvSpPr>
            <a:spLocks noGrp="1"/>
          </p:cNvSpPr>
          <p:nvPr/>
        </p:nvSpPr>
        <p:spPr>
          <a:xfrm>
            <a:off x="316865" y="241300"/>
            <a:ext cx="11129010" cy="13258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10</a:t>
            </a:r>
          </a:p>
        </p:txBody>
      </p:sp>
      <p:graphicFrame>
        <p:nvGraphicFramePr>
          <p:cNvPr id="3" name="Замещающее содержимое 2"/>
          <p:cNvGraphicFramePr>
            <a:graphicFrameLocks noGrp="1"/>
          </p:cNvGraphicFramePr>
          <p:nvPr>
            <p:ph sz="quarter" idx="13"/>
          </p:nvPr>
        </p:nvGraphicFramePr>
        <p:xfrm>
          <a:off x="623570" y="2429510"/>
          <a:ext cx="11073765" cy="1308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1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39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7030A0"/>
                          </a:solidFill>
                          <a:sym typeface="+mn-ea"/>
                        </a:rPr>
                        <a:t>4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05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7030A0"/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7" name="Текстовое поле 106"/>
          <p:cNvSpPr txBox="1"/>
          <p:nvPr/>
        </p:nvSpPr>
        <p:spPr>
          <a:xfrm>
            <a:off x="623570" y="4157345"/>
            <a:ext cx="3143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sym typeface="+mn-ea"/>
              </a:rPr>
              <a:t>101</a:t>
            </a:r>
            <a:r>
              <a:rPr lang="en-US" altLang="ru-RU" sz="2800">
                <a:sym typeface="+mn-ea"/>
              </a:rPr>
              <a:t>01</a:t>
            </a:r>
            <a:r>
              <a:rPr lang="ru-RU" altLang="en-US" sz="2800" baseline="-25000">
                <a:sym typeface="+mn-ea"/>
              </a:rPr>
              <a:t>2</a:t>
            </a:r>
            <a:r>
              <a:rPr lang="en-US" altLang="ru-RU" sz="2800">
                <a:sym typeface="+mn-ea"/>
              </a:rPr>
              <a:t>=21</a:t>
            </a:r>
            <a:r>
              <a:rPr lang="en-US" altLang="ru-RU" sz="2800" baseline="-25000">
                <a:sym typeface="+mn-ea"/>
              </a:rPr>
              <a:t>10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овое поле 8"/>
          <p:cNvSpPr txBox="1"/>
          <p:nvPr/>
        </p:nvSpPr>
        <p:spPr>
          <a:xfrm>
            <a:off x="718820" y="1488440"/>
            <a:ext cx="1072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 </a:t>
            </a:r>
            <a:r>
              <a:rPr sz="2800">
                <a:cs typeface="+mn-lt"/>
                <a:sym typeface="+mn-ea"/>
              </a:rPr>
              <a:t>Запишите число </a:t>
            </a:r>
            <a:r>
              <a:rPr lang="ru-RU" sz="2800">
                <a:cs typeface="+mn-lt"/>
                <a:sym typeface="+mn-ea"/>
              </a:rPr>
              <a:t>120</a:t>
            </a:r>
            <a:r>
              <a:rPr lang="ru-RU" sz="2800" baseline="-25000">
                <a:cs typeface="+mn-lt"/>
                <a:sym typeface="+mn-ea"/>
              </a:rPr>
              <a:t>3</a:t>
            </a:r>
            <a:r>
              <a:rPr sz="2800">
                <a:cs typeface="+mn-lt"/>
                <a:sym typeface="+mn-ea"/>
              </a:rPr>
              <a:t> в десятичной системе счисления</a:t>
            </a:r>
          </a:p>
        </p:txBody>
      </p:sp>
      <p:sp>
        <p:nvSpPr>
          <p:cNvPr id="10" name="Заголовок 9"/>
          <p:cNvSpPr>
            <a:spLocks noGrp="1"/>
          </p:cNvSpPr>
          <p:nvPr/>
        </p:nvSpPr>
        <p:spPr>
          <a:xfrm>
            <a:off x="316865" y="241300"/>
            <a:ext cx="11129010" cy="13258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11</a:t>
            </a:r>
          </a:p>
        </p:txBody>
      </p:sp>
      <p:graphicFrame>
        <p:nvGraphicFramePr>
          <p:cNvPr id="3" name="Замещающее содержимое 2"/>
          <p:cNvGraphicFramePr>
            <a:graphicFrameLocks noGrp="1"/>
          </p:cNvGraphicFramePr>
          <p:nvPr>
            <p:ph sz="quarter" idx="13"/>
          </p:nvPr>
        </p:nvGraphicFramePr>
        <p:xfrm>
          <a:off x="623570" y="2429510"/>
          <a:ext cx="10822305" cy="1314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09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62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" name="Текстовое поле 23"/>
          <p:cNvSpPr txBox="1"/>
          <p:nvPr/>
        </p:nvSpPr>
        <p:spPr>
          <a:xfrm>
            <a:off x="1648460" y="3082290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26" name="Текстовое поле 25"/>
          <p:cNvSpPr txBox="1"/>
          <p:nvPr/>
        </p:nvSpPr>
        <p:spPr>
          <a:xfrm>
            <a:off x="5124450" y="3066415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27" name="Текстовое поле 26"/>
          <p:cNvSpPr txBox="1"/>
          <p:nvPr/>
        </p:nvSpPr>
        <p:spPr>
          <a:xfrm>
            <a:off x="5377815" y="3064510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4684395" y="3066415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8" name="Текстовое поле 47"/>
          <p:cNvSpPr txBox="1"/>
          <p:nvPr/>
        </p:nvSpPr>
        <p:spPr>
          <a:xfrm>
            <a:off x="4886325" y="3059430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49" name="Текстовое поле 48"/>
          <p:cNvSpPr txBox="1"/>
          <p:nvPr/>
        </p:nvSpPr>
        <p:spPr>
          <a:xfrm>
            <a:off x="4474210" y="3068320"/>
            <a:ext cx="346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</a:t>
            </a:r>
          </a:p>
        </p:txBody>
      </p:sp>
      <p:sp>
        <p:nvSpPr>
          <p:cNvPr id="51" name="Текстовое поле 50"/>
          <p:cNvSpPr txBox="1"/>
          <p:nvPr/>
        </p:nvSpPr>
        <p:spPr>
          <a:xfrm>
            <a:off x="7435215" y="3056255"/>
            <a:ext cx="847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 | |</a:t>
            </a:r>
          </a:p>
        </p:txBody>
      </p:sp>
      <p:sp>
        <p:nvSpPr>
          <p:cNvPr id="107" name="Текстовое поле 106"/>
          <p:cNvSpPr txBox="1"/>
          <p:nvPr/>
        </p:nvSpPr>
        <p:spPr>
          <a:xfrm>
            <a:off x="908050" y="4238625"/>
            <a:ext cx="3566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ym typeface="+mn-ea"/>
              </a:rPr>
              <a:t>120</a:t>
            </a:r>
            <a:r>
              <a:rPr lang="en-US" altLang="ru-RU" sz="2800" baseline="-25000">
                <a:sym typeface="+mn-ea"/>
              </a:rPr>
              <a:t>3</a:t>
            </a:r>
            <a:r>
              <a:rPr lang="en-US" altLang="ru-RU" sz="2800">
                <a:sym typeface="+mn-ea"/>
              </a:rPr>
              <a:t>=15</a:t>
            </a:r>
            <a:r>
              <a:rPr lang="en-US" altLang="ru-RU" sz="2800" baseline="-25000">
                <a:sym typeface="+mn-ea"/>
              </a:rPr>
              <a:t>10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8142605" y="3056255"/>
            <a:ext cx="847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 | |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8837295" y="3056255"/>
            <a:ext cx="847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 | |</a:t>
            </a: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9543415" y="3056255"/>
            <a:ext cx="847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 | |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10246360" y="3056255"/>
            <a:ext cx="847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sym typeface="+mn-ea"/>
              </a:rPr>
              <a:t>| | |</a:t>
            </a:r>
          </a:p>
        </p:txBody>
      </p:sp>
      <p:cxnSp>
        <p:nvCxnSpPr>
          <p:cNvPr id="7" name="Прямое соединение 6"/>
          <p:cNvCxnSpPr/>
          <p:nvPr/>
        </p:nvCxnSpPr>
        <p:spPr>
          <a:xfrm flipH="1">
            <a:off x="1690370" y="3235325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ое соединение 7"/>
          <p:cNvCxnSpPr/>
          <p:nvPr/>
        </p:nvCxnSpPr>
        <p:spPr>
          <a:xfrm flipH="1">
            <a:off x="4489450" y="3235325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ое соединение 10"/>
          <p:cNvCxnSpPr/>
          <p:nvPr/>
        </p:nvCxnSpPr>
        <p:spPr>
          <a:xfrm flipH="1">
            <a:off x="4732655" y="320929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ое соединение 11"/>
          <p:cNvCxnSpPr/>
          <p:nvPr/>
        </p:nvCxnSpPr>
        <p:spPr>
          <a:xfrm flipH="1">
            <a:off x="4933950" y="320929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ое соединение 12"/>
          <p:cNvCxnSpPr/>
          <p:nvPr/>
        </p:nvCxnSpPr>
        <p:spPr>
          <a:xfrm flipH="1">
            <a:off x="5172075" y="320929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ое соединение 13"/>
          <p:cNvCxnSpPr/>
          <p:nvPr/>
        </p:nvCxnSpPr>
        <p:spPr>
          <a:xfrm flipH="1">
            <a:off x="5436235" y="3219450"/>
            <a:ext cx="25200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1"/>
      <p:bldP spid="47" grpId="0"/>
      <p:bldP spid="48" grpId="0"/>
      <p:bldP spid="49" grpId="0"/>
      <p:bldP spid="51" grpId="0"/>
      <p:bldP spid="107" grpId="0"/>
      <p:bldP spid="107" grpId="1"/>
      <p:bldP spid="2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овое поле 8"/>
          <p:cNvSpPr txBox="1"/>
          <p:nvPr/>
        </p:nvSpPr>
        <p:spPr>
          <a:xfrm>
            <a:off x="718820" y="1488440"/>
            <a:ext cx="1072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 </a:t>
            </a:r>
            <a:r>
              <a:rPr sz="2800">
                <a:cs typeface="+mn-lt"/>
                <a:sym typeface="+mn-ea"/>
              </a:rPr>
              <a:t>Запишите число </a:t>
            </a:r>
            <a:r>
              <a:rPr lang="ru-RU" sz="2800">
                <a:cs typeface="+mn-lt"/>
                <a:sym typeface="+mn-ea"/>
              </a:rPr>
              <a:t>1А3</a:t>
            </a:r>
            <a:r>
              <a:rPr lang="ru-RU" sz="2800" baseline="-25000">
                <a:cs typeface="+mn-lt"/>
                <a:sym typeface="+mn-ea"/>
              </a:rPr>
              <a:t>11</a:t>
            </a:r>
            <a:r>
              <a:rPr sz="2800">
                <a:cs typeface="+mn-lt"/>
                <a:sym typeface="+mn-ea"/>
              </a:rPr>
              <a:t> в десятичной системе счисления</a:t>
            </a:r>
          </a:p>
        </p:txBody>
      </p:sp>
      <p:sp>
        <p:nvSpPr>
          <p:cNvPr id="10" name="Заголовок 9"/>
          <p:cNvSpPr>
            <a:spLocks noGrp="1"/>
          </p:cNvSpPr>
          <p:nvPr/>
        </p:nvSpPr>
        <p:spPr>
          <a:xfrm>
            <a:off x="316865" y="241300"/>
            <a:ext cx="11129010" cy="13258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12</a:t>
            </a:r>
          </a:p>
        </p:txBody>
      </p:sp>
      <p:graphicFrame>
        <p:nvGraphicFramePr>
          <p:cNvPr id="3" name="Замещающее содержимое 2"/>
          <p:cNvGraphicFramePr>
            <a:graphicFrameLocks noGrp="1"/>
          </p:cNvGraphicFramePr>
          <p:nvPr>
            <p:ph sz="quarter" idx="13"/>
          </p:nvPr>
        </p:nvGraphicFramePr>
        <p:xfrm>
          <a:off x="623570" y="2429510"/>
          <a:ext cx="10822305" cy="137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09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75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72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7" name="Текстовое поле 106"/>
          <p:cNvSpPr txBox="1"/>
          <p:nvPr/>
        </p:nvSpPr>
        <p:spPr>
          <a:xfrm>
            <a:off x="824230" y="4229100"/>
            <a:ext cx="3566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ym typeface="+mn-ea"/>
              </a:rPr>
              <a:t>1</a:t>
            </a:r>
            <a:r>
              <a:rPr lang="ru-RU" altLang="en-US" sz="2800">
                <a:sym typeface="+mn-ea"/>
              </a:rPr>
              <a:t>А3</a:t>
            </a:r>
            <a:r>
              <a:rPr lang="ru-RU" altLang="en-US" sz="2800" baseline="-25000">
                <a:sym typeface="+mn-ea"/>
              </a:rPr>
              <a:t>12</a:t>
            </a:r>
            <a:r>
              <a:rPr lang="en-US" altLang="ru-RU" sz="2800">
                <a:sym typeface="+mn-ea"/>
              </a:rPr>
              <a:t>=167</a:t>
            </a:r>
            <a:r>
              <a:rPr lang="en-US" altLang="ru-RU" sz="2800" baseline="-25000">
                <a:sym typeface="+mn-ea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/>
          <p:nvPr/>
        </p:nvGraphicFramePr>
        <p:xfrm>
          <a:off x="3024505" y="257175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Замещающее 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3028950" y="257302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 strike="sngStrike">
                          <a:solidFill>
                            <a:schemeClr val="accent5">
                              <a:lumMod val="75000"/>
                            </a:schemeClr>
                          </a:solidFill>
                          <a:uFillTx/>
                          <a:ea typeface="+Основной текст (восточно-азиат" charset="0"/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 strike="sngStrike">
                          <a:solidFill>
                            <a:srgbClr val="C00000"/>
                          </a:solidFill>
                          <a:uFillTx/>
                          <a:ea typeface="+Основной текст (восточно-азиат" charset="0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/>
          <p:nvPr/>
        </p:nvGraphicFramePr>
        <p:xfrm>
          <a:off x="3028950" y="2573020"/>
          <a:ext cx="5709920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 strike="sngStrike">
                          <a:solidFill>
                            <a:srgbClr val="C00000"/>
                          </a:solidFill>
                          <a:uFillTx/>
                          <a:ea typeface="+Основной текст (восточно-азиат" charset="0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568825" y="5670550"/>
            <a:ext cx="1544955" cy="6553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+1 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5913120" y="5678805"/>
            <a:ext cx="8407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800">
                <a:solidFill>
                  <a:schemeClr val="tx1"/>
                </a:solidFill>
                <a:cs typeface="+mn-lt"/>
                <a:sym typeface="+mn-ea"/>
              </a:rPr>
              <a:t>1</a:t>
            </a:r>
            <a:r>
              <a:rPr lang="en-US" altLang="ru-RU" sz="2800">
                <a:solidFill>
                  <a:schemeClr val="tx1"/>
                </a:solidFill>
                <a:cs typeface="+mn-lt"/>
                <a:sym typeface="+mn-ea"/>
              </a:rPr>
              <a:t>00</a:t>
            </a:r>
            <a:r>
              <a:rPr lang="ru-RU" altLang="en-US" sz="2800" baseline="-25000">
                <a:solidFill>
                  <a:schemeClr val="tx1"/>
                </a:solidFill>
                <a:cs typeface="+mn-lt"/>
                <a:sym typeface="+mn-ea"/>
              </a:rPr>
              <a:t>2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337375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13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718820" y="1488440"/>
            <a:ext cx="1072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 Найдите следующее</a:t>
            </a:r>
            <a:r>
              <a:rPr sz="2800">
                <a:cs typeface="+mn-lt"/>
                <a:sym typeface="+mn-ea"/>
              </a:rPr>
              <a:t> число </a:t>
            </a:r>
            <a:r>
              <a:rPr lang="ru-RU" sz="2800">
                <a:cs typeface="+mn-lt"/>
                <a:sym typeface="+mn-ea"/>
              </a:rPr>
              <a:t>для числа 11</a:t>
            </a:r>
            <a:r>
              <a:rPr lang="ru-RU" sz="2800" baseline="-25000">
                <a:cs typeface="+mn-lt"/>
                <a:sym typeface="+mn-ea"/>
              </a:rPr>
              <a:t>2</a:t>
            </a:r>
            <a:r>
              <a:rPr sz="2800">
                <a:cs typeface="+mn-lt"/>
                <a:sym typeface="+mn-ea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/>
          <p:nvPr/>
        </p:nvGraphicFramePr>
        <p:xfrm>
          <a:off x="3113405" y="2667635"/>
          <a:ext cx="570992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 strike="sngStrike">
                          <a:solidFill>
                            <a:schemeClr val="accent6">
                              <a:lumMod val="75000"/>
                            </a:schemeClr>
                          </a:solidFill>
                          <a:uFillTx/>
                          <a:ea typeface="+Основной текст (восточно-азиат" charset="0"/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sz="half" idx="2"/>
          </p:nvPr>
        </p:nvGraphicFramePr>
        <p:xfrm>
          <a:off x="3113405" y="2667635"/>
          <a:ext cx="570992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/>
          <p:nvPr/>
        </p:nvGraphicFramePr>
        <p:xfrm>
          <a:off x="3113405" y="2667635"/>
          <a:ext cx="570992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 strike="sngStrike">
                          <a:solidFill>
                            <a:schemeClr val="accent6">
                              <a:lumMod val="75000"/>
                            </a:schemeClr>
                          </a:solidFill>
                          <a:uFillTx/>
                          <a:ea typeface="+Основной текст (восточно-азиат" charset="0"/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  <a:r>
                        <a:rPr lang="en-US" altLang="en-US" sz="2800" b="0" strike="sngStrike">
                          <a:solidFill>
                            <a:schemeClr val="accent5">
                              <a:lumMod val="75000"/>
                            </a:schemeClr>
                          </a:solidFill>
                          <a:uFillTx/>
                          <a:ea typeface="+Основной текст (восточно-азиат" charset="0"/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/>
          <p:nvPr/>
        </p:nvGraphicFramePr>
        <p:xfrm>
          <a:off x="3113405" y="2667635"/>
          <a:ext cx="570992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 strike="sngStrike">
                          <a:solidFill>
                            <a:schemeClr val="accent6">
                              <a:lumMod val="75000"/>
                            </a:schemeClr>
                          </a:solidFill>
                          <a:uFillTx/>
                          <a:ea typeface="+Основной текст (восточно-азиат" charset="0"/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  <a:r>
                        <a:rPr lang="en-US" altLang="en-US" sz="2800" b="0" strike="sngStrike">
                          <a:solidFill>
                            <a:schemeClr val="accent5">
                              <a:lumMod val="75000"/>
                            </a:schemeClr>
                          </a:solidFill>
                          <a:uFillTx/>
                          <a:ea typeface="+Основной текст (восточно-азиат" charset="0"/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831715" y="5649595"/>
            <a:ext cx="1544955" cy="6553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1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=</a:t>
            </a:r>
            <a:endParaRPr lang="ru-RU" altLang="en-US">
              <a:solidFill>
                <a:schemeClr val="tx1"/>
              </a:solidFill>
              <a:latin typeface="+mn-lt"/>
              <a:cs typeface="+mn-lt"/>
              <a:sym typeface="+mn-ea"/>
            </a:endParaRPr>
          </a:p>
          <a:p>
            <a:pPr>
              <a:lnSpc>
                <a:spcPct val="100000"/>
              </a:lnSpc>
            </a:pP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</a:pPr>
            <a:endParaRPr lang="ru-RU" altLang="en-US" baseline="-25000">
              <a:solidFill>
                <a:schemeClr val="tx1"/>
              </a:solidFill>
              <a:latin typeface="+mn-lt"/>
              <a:cs typeface="+mn-lt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176010" y="5657850"/>
            <a:ext cx="6604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800">
                <a:sym typeface="+mn-ea"/>
              </a:rPr>
              <a:t>11</a:t>
            </a:r>
            <a:r>
              <a:rPr lang="ru-RU" altLang="en-US" sz="2800" baseline="-25000">
                <a:sym typeface="+mn-ea"/>
              </a:rPr>
              <a:t>2</a:t>
            </a:r>
            <a:endParaRPr lang="ru-RU" altLang="en-US" sz="280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14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718820" y="1488440"/>
            <a:ext cx="10727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 Найдите предыдущее</a:t>
            </a:r>
            <a:r>
              <a:rPr sz="2800">
                <a:cs typeface="+mn-lt"/>
                <a:sym typeface="+mn-ea"/>
              </a:rPr>
              <a:t> число </a:t>
            </a:r>
            <a:r>
              <a:rPr lang="ru-RU" sz="2800">
                <a:cs typeface="+mn-lt"/>
                <a:sym typeface="+mn-ea"/>
              </a:rPr>
              <a:t>для числа 100</a:t>
            </a:r>
            <a:r>
              <a:rPr lang="ru-RU" sz="2800" baseline="-25000">
                <a:cs typeface="+mn-lt"/>
                <a:sym typeface="+mn-ea"/>
              </a:rPr>
              <a:t>2</a:t>
            </a:r>
            <a:r>
              <a:rPr sz="2800">
                <a:cs typeface="+mn-lt"/>
                <a:sym typeface="+mn-ea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326515"/>
            <a:ext cx="10515600" cy="485076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en-US">
                <a:latin typeface="+mn-lt"/>
                <a:cs typeface="+mn-lt"/>
              </a:rPr>
              <a:t>Назовите следующее и предыдущее число, для каждого из данных в таблице чисел:</a:t>
            </a:r>
            <a:br>
              <a:rPr lang="ru-RU" altLang="en-US">
                <a:latin typeface="+mn-lt"/>
                <a:cs typeface="+mn-lt"/>
              </a:rPr>
            </a:br>
            <a:endParaRPr lang="ru-RU" altLang="en-US">
              <a:latin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>
                <a:latin typeface="+mn-lt"/>
                <a:cs typeface="+mn-lt"/>
              </a:rPr>
              <a:t>101</a:t>
            </a:r>
            <a:r>
              <a:rPr lang="ru-RU" altLang="en-US" baseline="-25000">
                <a:latin typeface="+mn-lt"/>
                <a:cs typeface="+mn-lt"/>
              </a:rPr>
              <a:t>2</a:t>
            </a:r>
            <a:endParaRPr lang="ru-RU" altLang="en-US">
              <a:latin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>
                <a:latin typeface="+mn-lt"/>
                <a:cs typeface="+mn-lt"/>
              </a:rPr>
              <a:t>12</a:t>
            </a:r>
            <a:r>
              <a:rPr lang="ru-RU" altLang="en-US" baseline="-25000">
                <a:latin typeface="+mn-lt"/>
                <a:cs typeface="+mn-lt"/>
              </a:rPr>
              <a:t>3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>
                <a:latin typeface="+mn-lt"/>
                <a:cs typeface="+mn-lt"/>
              </a:rPr>
              <a:t>222</a:t>
            </a:r>
            <a:r>
              <a:rPr lang="ru-RU" altLang="en-US" baseline="-25000">
                <a:latin typeface="+mn-lt"/>
                <a:cs typeface="+mn-lt"/>
              </a:rPr>
              <a:t>3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>
                <a:latin typeface="+mn-lt"/>
                <a:cs typeface="+mn-lt"/>
                <a:sym typeface="+mn-ea"/>
              </a:rPr>
              <a:t>200</a:t>
            </a:r>
            <a:r>
              <a:rPr lang="ru-RU" altLang="en-US" baseline="-25000">
                <a:latin typeface="+mn-lt"/>
                <a:cs typeface="+mn-lt"/>
                <a:sym typeface="+mn-ea"/>
              </a:rPr>
              <a:t>3</a:t>
            </a:r>
            <a:endParaRPr lang="ru-RU" altLang="en-US" baseline="-25000">
              <a:latin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>
                <a:latin typeface="+mn-lt"/>
                <a:cs typeface="+mn-lt"/>
              </a:rPr>
              <a:t>105</a:t>
            </a:r>
            <a:r>
              <a:rPr lang="ru-RU" altLang="en-US" baseline="-25000">
                <a:latin typeface="+mn-lt"/>
                <a:cs typeface="+mn-lt"/>
              </a:rPr>
              <a:t>6</a:t>
            </a:r>
            <a:endParaRPr lang="ru-RU" altLang="en-US">
              <a:latin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>
                <a:latin typeface="+mn-lt"/>
                <a:cs typeface="+mn-lt"/>
                <a:sym typeface="+mn-ea"/>
              </a:rPr>
              <a:t>1</a:t>
            </a:r>
            <a:r>
              <a:rPr lang="en-US" altLang="ru-RU">
                <a:latin typeface="+mn-lt"/>
                <a:cs typeface="+mn-lt"/>
                <a:sym typeface="+mn-ea"/>
              </a:rPr>
              <a:t>5</a:t>
            </a:r>
            <a:r>
              <a:rPr lang="ru-RU" altLang="en-US">
                <a:latin typeface="+mn-lt"/>
                <a:cs typeface="+mn-lt"/>
                <a:sym typeface="+mn-ea"/>
              </a:rPr>
              <a:t>0</a:t>
            </a:r>
            <a:r>
              <a:rPr lang="ru-RU" altLang="en-US" baseline="-25000">
                <a:latin typeface="+mn-lt"/>
                <a:cs typeface="+mn-lt"/>
                <a:sym typeface="+mn-ea"/>
              </a:rPr>
              <a:t>6</a:t>
            </a:r>
            <a:endParaRPr lang="ru-RU" altLang="en-US">
              <a:latin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altLang="en-US">
                <a:latin typeface="+mn-lt"/>
                <a:cs typeface="+mn-lt"/>
                <a:sym typeface="+mn-ea"/>
              </a:rPr>
              <a:t>230</a:t>
            </a:r>
            <a:r>
              <a:rPr lang="ru-RU" altLang="en-US" baseline="-25000">
                <a:latin typeface="+mn-lt"/>
                <a:cs typeface="+mn-lt"/>
                <a:sym typeface="+mn-ea"/>
              </a:rPr>
              <a:t>8</a:t>
            </a:r>
            <a:endParaRPr lang="ru-RU" altLang="en-US" baseline="-25000">
              <a:latin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altLang="en-US" sz="2200" baseline="-25000"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Что означают цифры X и I в числе XXII?</a:t>
            </a:r>
          </a:p>
          <a:p>
            <a:pPr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Что означают цифры 2, 1 и 0 в числе 2011? </a:t>
            </a:r>
          </a:p>
          <a:p>
            <a:pPr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Во сколько раз единица первого разряда больше единицы нулевого разряда?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5"/>
      <p:bldP spid="3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/>
          <p:nvPr/>
        </p:nvGraphicFramePr>
        <p:xfrm>
          <a:off x="3045460" y="254254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58055" y="1536700"/>
            <a:ext cx="1544955" cy="6553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1=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102350" y="1544955"/>
            <a:ext cx="8407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80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ru-RU" sz="280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sz="280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sz="2800" baseline="-25000">
                <a:solidFill>
                  <a:schemeClr val="tx1"/>
                </a:solidFill>
                <a:sym typeface="+mn-ea"/>
              </a:rPr>
              <a:t>2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3079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58055" y="1536700"/>
            <a:ext cx="1544955" cy="6553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+1=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102350" y="1544955"/>
            <a:ext cx="8407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80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ru-RU" sz="2800">
                <a:solidFill>
                  <a:schemeClr val="tx1"/>
                </a:solidFill>
                <a:sym typeface="+mn-ea"/>
              </a:rPr>
              <a:t>10</a:t>
            </a:r>
            <a:r>
              <a:rPr lang="ru-RU" altLang="en-US" sz="2800" baseline="-25000">
                <a:solidFill>
                  <a:schemeClr val="tx1"/>
                </a:solidFill>
                <a:sym typeface="+mn-ea"/>
              </a:rPr>
              <a:t>2</a:t>
            </a:r>
          </a:p>
        </p:txBody>
      </p:sp>
      <p:graphicFrame>
        <p:nvGraphicFramePr>
          <p:cNvPr id="6" name="Замещающее 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3035300" y="2546985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/>
          <p:nvPr/>
        </p:nvGraphicFramePr>
        <p:xfrm>
          <a:off x="3045460" y="254254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3079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58055" y="1536700"/>
            <a:ext cx="1544955" cy="6553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en-US" altLang="ru-RU" baseline="-25000">
                <a:solidFill>
                  <a:schemeClr val="tx1"/>
                </a:solidFill>
                <a:latin typeface="+mn-lt"/>
                <a:cs typeface="+mn-lt"/>
              </a:rPr>
              <a:t>3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-1 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102350" y="1544955"/>
            <a:ext cx="6604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cs typeface="+mn-lt"/>
                <a:sym typeface="+mn-ea"/>
              </a:rPr>
              <a:t>11</a:t>
            </a:r>
            <a:r>
              <a:rPr lang="en-US" altLang="ru-RU" sz="2800" baseline="-25000">
                <a:solidFill>
                  <a:schemeClr val="tx1"/>
                </a:solidFill>
                <a:cs typeface="+mn-lt"/>
                <a:sym typeface="+mn-ea"/>
              </a:rPr>
              <a:t>3</a:t>
            </a:r>
          </a:p>
        </p:txBody>
      </p:sp>
      <p:graphicFrame>
        <p:nvGraphicFramePr>
          <p:cNvPr id="7" name="Таблица 6"/>
          <p:cNvGraphicFramePr/>
          <p:nvPr/>
        </p:nvGraphicFramePr>
        <p:xfrm>
          <a:off x="2878455" y="257175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-|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3079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58055" y="1536700"/>
            <a:ext cx="1544955" cy="6553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en-US" altLang="ru-RU" baseline="-25000">
                <a:solidFill>
                  <a:schemeClr val="tx1"/>
                </a:solidFill>
                <a:latin typeface="+mn-lt"/>
                <a:cs typeface="+mn-lt"/>
              </a:rPr>
              <a:t>3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+1 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102350" y="1544955"/>
            <a:ext cx="6604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cs typeface="+mn-lt"/>
                <a:sym typeface="+mn-ea"/>
              </a:rPr>
              <a:t>20</a:t>
            </a:r>
            <a:r>
              <a:rPr lang="en-US" altLang="ru-RU" sz="2800" baseline="-25000">
                <a:solidFill>
                  <a:schemeClr val="tx1"/>
                </a:solidFill>
                <a:cs typeface="+mn-lt"/>
                <a:sym typeface="+mn-ea"/>
              </a:rPr>
              <a:t>3</a:t>
            </a:r>
          </a:p>
        </p:txBody>
      </p:sp>
      <p:graphicFrame>
        <p:nvGraphicFramePr>
          <p:cNvPr id="6" name="Замещающее 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2878455" y="258064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/>
          <p:nvPr/>
        </p:nvGraphicFramePr>
        <p:xfrm>
          <a:off x="2878455" y="257175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3079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37100" y="1544955"/>
            <a:ext cx="1470660" cy="7010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222</a:t>
            </a:r>
            <a:r>
              <a:rPr lang="en-US" altLang="ru-RU" baseline="-25000">
                <a:solidFill>
                  <a:schemeClr val="tx1"/>
                </a:solidFill>
                <a:latin typeface="+mn-lt"/>
                <a:cs typeface="+mn-lt"/>
              </a:rPr>
              <a:t>3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+1 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graphicFrame>
        <p:nvGraphicFramePr>
          <p:cNvPr id="11" name="Таблица 10"/>
          <p:cNvGraphicFramePr/>
          <p:nvPr/>
        </p:nvGraphicFramePr>
        <p:xfrm>
          <a:off x="3134995" y="2526665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Текстовое поле 4"/>
          <p:cNvSpPr txBox="1"/>
          <p:nvPr/>
        </p:nvSpPr>
        <p:spPr>
          <a:xfrm>
            <a:off x="6102350" y="1544955"/>
            <a:ext cx="1021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cs typeface="+mn-lt"/>
                <a:sym typeface="+mn-ea"/>
              </a:rPr>
              <a:t>1000</a:t>
            </a:r>
            <a:r>
              <a:rPr lang="en-US" altLang="ru-RU" sz="2800" baseline="-25000">
                <a:solidFill>
                  <a:schemeClr val="tx1"/>
                </a:solidFill>
                <a:cs typeface="+mn-lt"/>
                <a:sym typeface="+mn-ea"/>
              </a:rPr>
              <a:t>3</a:t>
            </a:r>
          </a:p>
        </p:txBody>
      </p:sp>
      <p:graphicFrame>
        <p:nvGraphicFramePr>
          <p:cNvPr id="7" name="Таблица 6"/>
          <p:cNvGraphicFramePr/>
          <p:nvPr/>
        </p:nvGraphicFramePr>
        <p:xfrm>
          <a:off x="3134995" y="254127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/>
          <p:nvPr/>
        </p:nvGraphicFramePr>
        <p:xfrm>
          <a:off x="3134995" y="254127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FFC000"/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/>
          <p:nvPr/>
        </p:nvGraphicFramePr>
        <p:xfrm>
          <a:off x="3134995" y="254127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3079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37100" y="1544955"/>
            <a:ext cx="1470660" cy="7010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200</a:t>
            </a:r>
            <a:r>
              <a:rPr lang="en-US" altLang="ru-RU" baseline="-25000">
                <a:solidFill>
                  <a:schemeClr val="tx1"/>
                </a:solidFill>
                <a:latin typeface="+mn-lt"/>
                <a:cs typeface="+mn-lt"/>
              </a:rPr>
              <a:t>3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-1 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102350" y="1544955"/>
            <a:ext cx="8407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cs typeface="+mn-lt"/>
                <a:sym typeface="+mn-ea"/>
              </a:rPr>
              <a:t>122</a:t>
            </a:r>
            <a:r>
              <a:rPr lang="en-US" altLang="ru-RU" sz="2800" baseline="-25000">
                <a:solidFill>
                  <a:schemeClr val="tx1"/>
                </a:solidFill>
                <a:cs typeface="+mn-lt"/>
                <a:sym typeface="+mn-ea"/>
              </a:rPr>
              <a:t>3</a:t>
            </a:r>
          </a:p>
        </p:txBody>
      </p:sp>
      <p:graphicFrame>
        <p:nvGraphicFramePr>
          <p:cNvPr id="7" name="Таблица 6"/>
          <p:cNvGraphicFramePr/>
          <p:nvPr/>
        </p:nvGraphicFramePr>
        <p:xfrm>
          <a:off x="2751455" y="268859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-|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/>
          <p:nvPr/>
        </p:nvGraphicFramePr>
        <p:xfrm>
          <a:off x="2751455" y="268859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-|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/>
          <p:nvPr/>
        </p:nvGraphicFramePr>
        <p:xfrm>
          <a:off x="2751455" y="268859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-|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" name="Таблица 1"/>
          <p:cNvGraphicFramePr/>
          <p:nvPr/>
        </p:nvGraphicFramePr>
        <p:xfrm>
          <a:off x="2751455" y="268859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|||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-|</a:t>
                      </a: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7700" y="258445"/>
            <a:ext cx="3079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/>
          <p:nvPr/>
        </p:nvGraphicFramePr>
        <p:xfrm>
          <a:off x="3134995" y="254127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</a:t>
                      </a: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37100" y="1544955"/>
            <a:ext cx="1470660" cy="7010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105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6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+1 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102350" y="1544955"/>
            <a:ext cx="8407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cs typeface="+mn-lt"/>
                <a:sym typeface="+mn-ea"/>
              </a:rPr>
              <a:t>1</a:t>
            </a:r>
            <a:r>
              <a:rPr lang="ru-RU" altLang="en-US" sz="2800">
                <a:solidFill>
                  <a:schemeClr val="tx1"/>
                </a:solidFill>
                <a:cs typeface="+mn-lt"/>
                <a:sym typeface="+mn-ea"/>
              </a:rPr>
              <a:t>1</a:t>
            </a:r>
            <a:r>
              <a:rPr lang="en-US" altLang="ru-RU" sz="2800">
                <a:solidFill>
                  <a:schemeClr val="tx1"/>
                </a:solidFill>
                <a:cs typeface="+mn-lt"/>
                <a:sym typeface="+mn-ea"/>
              </a:rPr>
              <a:t>0</a:t>
            </a:r>
            <a:r>
              <a:rPr lang="ru-RU" altLang="en-US" sz="2800" baseline="-25000">
                <a:solidFill>
                  <a:schemeClr val="tx1"/>
                </a:solidFill>
                <a:cs typeface="+mn-lt"/>
                <a:sym typeface="+mn-ea"/>
              </a:rPr>
              <a:t>6</a:t>
            </a:r>
          </a:p>
        </p:txBody>
      </p:sp>
      <p:graphicFrame>
        <p:nvGraphicFramePr>
          <p:cNvPr id="9" name="Таблица 8"/>
          <p:cNvGraphicFramePr/>
          <p:nvPr/>
        </p:nvGraphicFramePr>
        <p:xfrm>
          <a:off x="3134995" y="254127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+</a:t>
                      </a: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3079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/>
          <p:nvPr/>
        </p:nvGraphicFramePr>
        <p:xfrm>
          <a:off x="2851785" y="276733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5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37100" y="1544955"/>
            <a:ext cx="1470660" cy="7010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50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6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-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1 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102350" y="1544955"/>
            <a:ext cx="8407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cs typeface="+mn-lt"/>
                <a:sym typeface="+mn-ea"/>
              </a:rPr>
              <a:t>145</a:t>
            </a:r>
            <a:r>
              <a:rPr lang="ru-RU" altLang="en-US" sz="2800" baseline="-25000">
                <a:solidFill>
                  <a:schemeClr val="tx1"/>
                </a:solidFill>
                <a:cs typeface="+mn-lt"/>
                <a:sym typeface="+mn-ea"/>
              </a:rPr>
              <a:t>6</a:t>
            </a:r>
          </a:p>
        </p:txBody>
      </p:sp>
      <p:graphicFrame>
        <p:nvGraphicFramePr>
          <p:cNvPr id="9" name="Таблица 8"/>
          <p:cNvGraphicFramePr/>
          <p:nvPr/>
        </p:nvGraphicFramePr>
        <p:xfrm>
          <a:off x="2851785" y="276733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4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4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" name="Таблица 1"/>
          <p:cNvGraphicFramePr/>
          <p:nvPr/>
        </p:nvGraphicFramePr>
        <p:xfrm>
          <a:off x="2851785" y="276733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4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7700" y="258445"/>
            <a:ext cx="3079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/>
          <p:nvPr/>
        </p:nvGraphicFramePr>
        <p:xfrm>
          <a:off x="2851785" y="276733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37100" y="1544955"/>
            <a:ext cx="1470660" cy="7010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230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</a:rPr>
              <a:t>-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 =</a:t>
            </a:r>
            <a:endParaRPr lang="en-US" altLang="ru-RU" baseline="-25000">
              <a:solidFill>
                <a:schemeClr val="tx1"/>
              </a:solidFill>
              <a:latin typeface="+mn-lt"/>
              <a:cs typeface="+mn-lt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102350" y="1544955"/>
            <a:ext cx="8407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ru-RU" sz="2800">
                <a:solidFill>
                  <a:schemeClr val="tx1"/>
                </a:solidFill>
                <a:cs typeface="+mn-lt"/>
                <a:sym typeface="+mn-ea"/>
              </a:rPr>
              <a:t>227</a:t>
            </a:r>
            <a:r>
              <a:rPr lang="en-US" altLang="ru-RU" sz="2800" baseline="-25000">
                <a:solidFill>
                  <a:schemeClr val="tx1"/>
                </a:solidFill>
                <a:cs typeface="+mn-lt"/>
                <a:sym typeface="+mn-ea"/>
              </a:rPr>
              <a:t>8</a:t>
            </a:r>
          </a:p>
        </p:txBody>
      </p:sp>
      <p:graphicFrame>
        <p:nvGraphicFramePr>
          <p:cNvPr id="9" name="Таблица 8"/>
          <p:cNvGraphicFramePr/>
          <p:nvPr/>
        </p:nvGraphicFramePr>
        <p:xfrm>
          <a:off x="2851785" y="276733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FFC000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" name="Таблица 1"/>
          <p:cNvGraphicFramePr/>
          <p:nvPr/>
        </p:nvGraphicFramePr>
        <p:xfrm>
          <a:off x="2851785" y="2767330"/>
          <a:ext cx="570992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8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96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 b="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3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rgbClr val="C00000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7700" y="258445"/>
            <a:ext cx="3079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15</a:t>
            </a:r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>
                <a:latin typeface="Calibri" panose="020F0502020204030204" charset="0"/>
                <a:cs typeface="Calibri" panose="020F0502020204030204" charset="0"/>
                <a:sym typeface="+mn-ea"/>
              </a:rPr>
              <a:t>Задание 16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10794365" cy="4351655"/>
          </a:xfrm>
        </p:spPr>
        <p:txBody>
          <a:bodyPr>
            <a:normAutofit/>
          </a:bodyPr>
          <a:lstStyle/>
          <a:p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Назовите максимальное и минимальное трехзначное число</a:t>
            </a:r>
          </a:p>
          <a:p>
            <a:pPr lvl="1"/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 восьмеричной системе счисления,</a:t>
            </a:r>
          </a:p>
          <a:p>
            <a:pPr lvl="1"/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 пятеричной системе счисления, старшая цифра которого равна 3,</a:t>
            </a:r>
          </a:p>
          <a:p>
            <a:pPr lvl="1"/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 троичной системе счисления, младшая цифра которого равна 2.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0" dirty="0">
                <a:latin typeface="Calibri" panose="020F0502020204030204" charset="0"/>
                <a:cs typeface="Calibri" panose="020F0502020204030204" charset="0"/>
                <a:sym typeface="+mn-ea"/>
              </a:rPr>
              <a:t>Основные понятия</a:t>
            </a:r>
            <a:endParaRPr lang="ru-RU" altLang="en-US" sz="4000" b="0"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just" fontAlgn="auto">
              <a:buNone/>
            </a:pPr>
            <a:r>
              <a:rPr b="1" i="1" dirty="0">
                <a:cs typeface="+mn-lt"/>
                <a:sym typeface="+mn-ea"/>
              </a:rPr>
              <a:t>Система счисления</a:t>
            </a:r>
            <a:r>
              <a:rPr lang="en-US" altLang="x-none" dirty="0">
                <a:cs typeface="+mn-lt"/>
                <a:sym typeface="+mn-ea"/>
              </a:rPr>
              <a:t> - </a:t>
            </a:r>
            <a:r>
              <a:rPr dirty="0">
                <a:cs typeface="+mn-lt"/>
                <a:sym typeface="+mn-ea"/>
              </a:rPr>
              <a:t>это знаковая система, в которой приняты определённые правила записи чисел. </a:t>
            </a:r>
            <a:endParaRPr dirty="0">
              <a:cs typeface="+mn-lt"/>
            </a:endParaRPr>
          </a:p>
          <a:p>
            <a:pPr indent="170180" algn="just">
              <a:buNone/>
            </a:pPr>
            <a:endParaRPr dirty="0">
              <a:cs typeface="+mn-lt"/>
            </a:endParaRPr>
          </a:p>
          <a:p>
            <a:pPr indent="0" algn="just" fontAlgn="auto">
              <a:buNone/>
            </a:pPr>
            <a:r>
              <a:rPr b="1" i="1" dirty="0">
                <a:cs typeface="+mn-lt"/>
                <a:sym typeface="+mn-ea"/>
              </a:rPr>
              <a:t>Цифры</a:t>
            </a:r>
            <a:r>
              <a:rPr dirty="0">
                <a:cs typeface="+mn-lt"/>
                <a:sym typeface="+mn-ea"/>
              </a:rPr>
              <a:t> - знаки, при помощи которых записываются числа.</a:t>
            </a:r>
            <a:endParaRPr dirty="0">
              <a:cs typeface="+mn-lt"/>
            </a:endParaRPr>
          </a:p>
          <a:p>
            <a:pPr indent="0" algn="just" fontAlgn="auto">
              <a:buNone/>
            </a:pPr>
            <a:endParaRPr dirty="0">
              <a:cs typeface="+mn-lt"/>
            </a:endParaRPr>
          </a:p>
          <a:p>
            <a:pPr indent="0" algn="just" fontAlgn="auto">
              <a:buNone/>
            </a:pPr>
            <a:r>
              <a:rPr b="1" i="1" dirty="0">
                <a:cs typeface="+mn-lt"/>
                <a:sym typeface="+mn-ea"/>
              </a:rPr>
              <a:t>Алфавит</a:t>
            </a:r>
            <a:r>
              <a:rPr dirty="0">
                <a:cs typeface="+mn-lt"/>
                <a:sym typeface="+mn-ea"/>
              </a:rPr>
              <a:t> системы счисления - совокупность цифр.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17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478280"/>
            <a:ext cx="10515600" cy="4699000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Найдите значение выражения:</a:t>
            </a:r>
          </a:p>
          <a:p>
            <a:pPr marL="914400" lvl="1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25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+2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6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marL="914400" lvl="1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37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+15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marL="914400" lvl="1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23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-5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6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marL="914400" lvl="1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101001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-11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marL="914400" lvl="1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solidFill>
                  <a:schemeClr val="tx1"/>
                </a:solidFill>
                <a:latin typeface="+mn-lt"/>
                <a:cs typeface="+mn-lt"/>
              </a:rPr>
              <a:t>FDC</a:t>
            </a:r>
            <a:r>
              <a:rPr lang="en-US" altLang="en-US" baseline="-25000">
                <a:solidFill>
                  <a:schemeClr val="tx1"/>
                </a:solidFill>
                <a:latin typeface="+mn-lt"/>
                <a:cs typeface="+mn-lt"/>
              </a:rPr>
              <a:t>16</a:t>
            </a:r>
            <a:r>
              <a:rPr lang="en-US" altLang="en-US">
                <a:solidFill>
                  <a:schemeClr val="tx1"/>
                </a:solidFill>
                <a:latin typeface="+mn-lt"/>
                <a:cs typeface="+mn-lt"/>
              </a:rPr>
              <a:t>+5</a:t>
            </a:r>
            <a:r>
              <a:rPr lang="en-US" altLang="en-US" baseline="-25000">
                <a:solidFill>
                  <a:schemeClr val="tx1"/>
                </a:solidFill>
                <a:latin typeface="+mn-lt"/>
                <a:cs typeface="+mn-lt"/>
              </a:rPr>
              <a:t>16</a:t>
            </a:r>
            <a:endParaRPr lang="en-US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marL="914400" lvl="1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FDC</a:t>
            </a:r>
            <a:r>
              <a:rPr lang="en-US" altLang="en-US" baseline="-250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16</a:t>
            </a:r>
            <a:r>
              <a:rPr lang="en-US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-5</a:t>
            </a:r>
            <a:r>
              <a:rPr lang="en-US" altLang="en-US" baseline="-250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16</a:t>
            </a:r>
            <a:endParaRPr lang="en-US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marL="914400" lvl="1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FD5</a:t>
            </a:r>
            <a:r>
              <a:rPr lang="en-US" altLang="en-US" baseline="-250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16</a:t>
            </a:r>
            <a:r>
              <a:rPr lang="en-US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-C</a:t>
            </a:r>
            <a:r>
              <a:rPr lang="en-US" altLang="en-US" baseline="-250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16</a:t>
            </a:r>
            <a:endParaRPr lang="en-US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en-US">
              <a:solidFill>
                <a:schemeClr val="tx1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>
                <a:latin typeface="Calibri" panose="020F0502020204030204" charset="0"/>
                <a:cs typeface="Calibri" panose="020F0502020204030204" charset="0"/>
              </a:rPr>
              <a:t>Занятие 2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en-US" sz="2800">
                <a:latin typeface="Calibri" panose="020F0502020204030204" charset="0"/>
                <a:cs typeface="Calibri" panose="020F0502020204030204" charset="0"/>
              </a:rPr>
              <a:t>Алгоритмы перевода натуральных чисел в систему счисления с основанием q и обратно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/>
          <p:nvPr/>
        </p:nvGraphicFramePr>
        <p:xfrm>
          <a:off x="853440" y="1023620"/>
          <a:ext cx="1097788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0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18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477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7030A0"/>
                          </a:solidFill>
                          <a:sym typeface="+mn-ea"/>
                        </a:rPr>
                        <a:t>4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4">
                              <a:lumMod val="75000"/>
                            </a:schemeClr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6">
                              <a:lumMod val="75000"/>
                            </a:schemeClr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FFC000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rgbClr val="C00000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ru-RU" sz="2800" b="1">
                          <a:solidFill>
                            <a:srgbClr val="C00000"/>
                          </a:solidFill>
                        </a:rPr>
                        <a:t>|||||||||||||||||||||</a:t>
                      </a:r>
                    </a:p>
                    <a:p>
                      <a:pPr algn="ctr">
                        <a:buNone/>
                      </a:pPr>
                      <a:endParaRPr lang="en-US" altLang="ru-RU" sz="2800" b="1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04140" y="15875"/>
            <a:ext cx="274891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176895" y="1961515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8524240" y="1960245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8869680" y="195961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5" name="Прямоугольник 24"/>
          <p:cNvSpPr/>
          <p:nvPr/>
        </p:nvSpPr>
        <p:spPr>
          <a:xfrm>
            <a:off x="9217025" y="195834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6" name="Прямоугольник 25"/>
          <p:cNvSpPr/>
          <p:nvPr/>
        </p:nvSpPr>
        <p:spPr>
          <a:xfrm>
            <a:off x="9561195" y="1955165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7" name="Прямоугольник 26"/>
          <p:cNvSpPr/>
          <p:nvPr/>
        </p:nvSpPr>
        <p:spPr>
          <a:xfrm>
            <a:off x="9908540" y="1960245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4702175" y="1986280"/>
            <a:ext cx="1178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2800">
                <a:solidFill>
                  <a:schemeClr val="accent6">
                    <a:lumMod val="75000"/>
                  </a:schemeClr>
                </a:solidFill>
                <a:sym typeface="+mn-ea"/>
              </a:rPr>
              <a:t>|||</a:t>
            </a:r>
            <a:r>
              <a:rPr lang="en-US" altLang="en-US" sz="2800">
                <a:solidFill>
                  <a:schemeClr val="accent6">
                    <a:lumMod val="75000"/>
                  </a:schemeClr>
                </a:solidFill>
              </a:rPr>
              <a:t>||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797425" y="195072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grpSp>
        <p:nvGrpSpPr>
          <p:cNvPr id="10" name="Группа 9"/>
          <p:cNvGrpSpPr/>
          <p:nvPr/>
        </p:nvGrpSpPr>
        <p:grpSpPr>
          <a:xfrm>
            <a:off x="8836025" y="3010535"/>
            <a:ext cx="1236345" cy="1449070"/>
            <a:chOff x="13623" y="6560"/>
            <a:chExt cx="1947" cy="2282"/>
          </a:xfrm>
        </p:grpSpPr>
        <p:cxnSp>
          <p:nvCxnSpPr>
            <p:cNvPr id="4" name="Прямое соединение 3"/>
            <p:cNvCxnSpPr/>
            <p:nvPr/>
          </p:nvCxnSpPr>
          <p:spPr>
            <a:xfrm flipH="1">
              <a:off x="14376" y="6838"/>
              <a:ext cx="0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ое соединение 6"/>
            <p:cNvCxnSpPr/>
            <p:nvPr/>
          </p:nvCxnSpPr>
          <p:spPr>
            <a:xfrm flipV="1">
              <a:off x="14376" y="7331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Текстовое поле 8"/>
            <p:cNvSpPr txBox="1"/>
            <p:nvPr/>
          </p:nvSpPr>
          <p:spPr>
            <a:xfrm>
              <a:off x="13623" y="6645"/>
              <a:ext cx="93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21</a:t>
              </a:r>
            </a:p>
          </p:txBody>
        </p:sp>
        <p:cxnSp>
          <p:nvCxnSpPr>
            <p:cNvPr id="8" name="Прямое соединение 7"/>
            <p:cNvCxnSpPr/>
            <p:nvPr/>
          </p:nvCxnSpPr>
          <p:spPr>
            <a:xfrm flipV="1">
              <a:off x="13623" y="8029"/>
              <a:ext cx="7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Текстовое поле 5"/>
            <p:cNvSpPr txBox="1"/>
            <p:nvPr/>
          </p:nvSpPr>
          <p:spPr>
            <a:xfrm>
              <a:off x="14578" y="6560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2</a:t>
              </a:r>
            </a:p>
          </p:txBody>
        </p:sp>
        <p:sp>
          <p:nvSpPr>
            <p:cNvPr id="22" name="Текстовое поле 21"/>
            <p:cNvSpPr txBox="1"/>
            <p:nvPr/>
          </p:nvSpPr>
          <p:spPr>
            <a:xfrm>
              <a:off x="14470" y="724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10</a:t>
              </a:r>
            </a:p>
          </p:txBody>
        </p:sp>
        <p:sp>
          <p:nvSpPr>
            <p:cNvPr id="23" name="Текстовое поле 22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20</a:t>
              </a:r>
            </a:p>
          </p:txBody>
        </p:sp>
        <p:sp>
          <p:nvSpPr>
            <p:cNvPr id="24" name="Текстовое поле 23"/>
            <p:cNvSpPr txBox="1"/>
            <p:nvPr/>
          </p:nvSpPr>
          <p:spPr>
            <a:xfrm>
              <a:off x="13921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4646930" y="2949575"/>
            <a:ext cx="1236345" cy="1378585"/>
            <a:chOff x="13623" y="6583"/>
            <a:chExt cx="1947" cy="2171"/>
          </a:xfrm>
        </p:grpSpPr>
        <p:cxnSp>
          <p:nvCxnSpPr>
            <p:cNvPr id="41" name="Прямое соединение 40"/>
            <p:cNvCxnSpPr/>
            <p:nvPr/>
          </p:nvCxnSpPr>
          <p:spPr>
            <a:xfrm flipH="1">
              <a:off x="14376" y="6838"/>
              <a:ext cx="0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ое соединение 41"/>
            <p:cNvCxnSpPr/>
            <p:nvPr/>
          </p:nvCxnSpPr>
          <p:spPr>
            <a:xfrm flipV="1">
              <a:off x="14376" y="7331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ое соединение 42"/>
            <p:cNvCxnSpPr/>
            <p:nvPr/>
          </p:nvCxnSpPr>
          <p:spPr>
            <a:xfrm flipV="1">
              <a:off x="13623" y="8029"/>
              <a:ext cx="7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Текстовое поле 43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5</a:t>
              </a:r>
            </a:p>
          </p:txBody>
        </p:sp>
        <p:sp>
          <p:nvSpPr>
            <p:cNvPr id="45" name="Текстовое поле 44"/>
            <p:cNvSpPr txBox="1"/>
            <p:nvPr/>
          </p:nvSpPr>
          <p:spPr>
            <a:xfrm>
              <a:off x="14505" y="6583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2</a:t>
              </a:r>
            </a:p>
          </p:txBody>
        </p:sp>
        <p:sp>
          <p:nvSpPr>
            <p:cNvPr id="46" name="Текстовое поле 45"/>
            <p:cNvSpPr txBox="1"/>
            <p:nvPr/>
          </p:nvSpPr>
          <p:spPr>
            <a:xfrm>
              <a:off x="14558" y="737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2</a:t>
              </a:r>
            </a:p>
          </p:txBody>
        </p:sp>
        <p:sp>
          <p:nvSpPr>
            <p:cNvPr id="47" name="Текстовое поле 46"/>
            <p:cNvSpPr txBox="1"/>
            <p:nvPr/>
          </p:nvSpPr>
          <p:spPr>
            <a:xfrm>
              <a:off x="13623" y="7162"/>
              <a:ext cx="50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4</a:t>
              </a:r>
            </a:p>
          </p:txBody>
        </p:sp>
        <p:sp>
          <p:nvSpPr>
            <p:cNvPr id="48" name="Текстовое поле 47"/>
            <p:cNvSpPr txBox="1"/>
            <p:nvPr/>
          </p:nvSpPr>
          <p:spPr>
            <a:xfrm>
              <a:off x="13696" y="8029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</a:p>
          </p:txBody>
        </p:sp>
      </p:grpSp>
      <p:sp>
        <p:nvSpPr>
          <p:cNvPr id="11" name="Текстовое поле 10"/>
          <p:cNvSpPr txBox="1"/>
          <p:nvPr/>
        </p:nvSpPr>
        <p:spPr>
          <a:xfrm>
            <a:off x="4676140" y="3835400"/>
            <a:ext cx="433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solidFill>
                  <a:schemeClr val="accent6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972935" y="1961515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6630035" y="1961515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8" name="Прямоугольник 17"/>
          <p:cNvSpPr/>
          <p:nvPr/>
        </p:nvSpPr>
        <p:spPr>
          <a:xfrm>
            <a:off x="6285865" y="196088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grpSp>
        <p:nvGrpSpPr>
          <p:cNvPr id="19" name="Группа 18"/>
          <p:cNvGrpSpPr/>
          <p:nvPr/>
        </p:nvGrpSpPr>
        <p:grpSpPr>
          <a:xfrm>
            <a:off x="6732270" y="2932430"/>
            <a:ext cx="1236345" cy="1505585"/>
            <a:chOff x="13623" y="6543"/>
            <a:chExt cx="1947" cy="2371"/>
          </a:xfrm>
        </p:grpSpPr>
        <p:cxnSp>
          <p:nvCxnSpPr>
            <p:cNvPr id="58" name="Прямое соединение 57"/>
            <p:cNvCxnSpPr/>
            <p:nvPr/>
          </p:nvCxnSpPr>
          <p:spPr>
            <a:xfrm flipH="1">
              <a:off x="14376" y="6838"/>
              <a:ext cx="0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ое соединение 58"/>
            <p:cNvCxnSpPr/>
            <p:nvPr/>
          </p:nvCxnSpPr>
          <p:spPr>
            <a:xfrm flipV="1">
              <a:off x="14376" y="7331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ое соединение 59"/>
            <p:cNvCxnSpPr/>
            <p:nvPr/>
          </p:nvCxnSpPr>
          <p:spPr>
            <a:xfrm flipV="1">
              <a:off x="13623" y="8029"/>
              <a:ext cx="7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Текстовое поле 60"/>
            <p:cNvSpPr txBox="1"/>
            <p:nvPr/>
          </p:nvSpPr>
          <p:spPr>
            <a:xfrm>
              <a:off x="13623" y="6645"/>
              <a:ext cx="87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10</a:t>
              </a:r>
            </a:p>
          </p:txBody>
        </p:sp>
        <p:sp>
          <p:nvSpPr>
            <p:cNvPr id="62" name="Текстовое поле 61"/>
            <p:cNvSpPr txBox="1"/>
            <p:nvPr/>
          </p:nvSpPr>
          <p:spPr>
            <a:xfrm>
              <a:off x="14558" y="6543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2</a:t>
              </a:r>
            </a:p>
          </p:txBody>
        </p:sp>
        <p:sp>
          <p:nvSpPr>
            <p:cNvPr id="63" name="Текстовое поле 62"/>
            <p:cNvSpPr txBox="1"/>
            <p:nvPr/>
          </p:nvSpPr>
          <p:spPr>
            <a:xfrm>
              <a:off x="14529" y="7391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5</a:t>
              </a:r>
            </a:p>
          </p:txBody>
        </p:sp>
        <p:sp>
          <p:nvSpPr>
            <p:cNvPr id="64" name="Текстовое поле 63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10</a:t>
              </a:r>
            </a:p>
          </p:txBody>
        </p:sp>
        <p:sp>
          <p:nvSpPr>
            <p:cNvPr id="65" name="Текстовое поле 64"/>
            <p:cNvSpPr txBox="1"/>
            <p:nvPr/>
          </p:nvSpPr>
          <p:spPr>
            <a:xfrm>
              <a:off x="13696" y="8189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/>
                <a:t>0</a:t>
              </a:r>
            </a:p>
          </p:txBody>
        </p:sp>
      </p:grpSp>
      <p:sp>
        <p:nvSpPr>
          <p:cNvPr id="66" name="Текстовое поле 65"/>
          <p:cNvSpPr txBox="1"/>
          <p:nvPr/>
        </p:nvSpPr>
        <p:spPr>
          <a:xfrm>
            <a:off x="6773545" y="3945255"/>
            <a:ext cx="692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2800">
                <a:solidFill>
                  <a:schemeClr val="accent1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67" name="Текстовое поле 66"/>
          <p:cNvSpPr txBox="1"/>
          <p:nvPr/>
        </p:nvSpPr>
        <p:spPr>
          <a:xfrm>
            <a:off x="9008745" y="3968750"/>
            <a:ext cx="692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69" name="Текстовое поле 68"/>
          <p:cNvSpPr txBox="1"/>
          <p:nvPr/>
        </p:nvSpPr>
        <p:spPr>
          <a:xfrm>
            <a:off x="3017520" y="1993900"/>
            <a:ext cx="51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ru-RU" sz="2800">
                <a:solidFill>
                  <a:schemeClr val="accent4">
                    <a:lumMod val="75000"/>
                  </a:schemeClr>
                </a:solidFill>
                <a:sym typeface="+mn-ea"/>
              </a:rPr>
              <a:t>||</a:t>
            </a:r>
          </a:p>
        </p:txBody>
      </p:sp>
      <p:grpSp>
        <p:nvGrpSpPr>
          <p:cNvPr id="70" name="Группа 69"/>
          <p:cNvGrpSpPr/>
          <p:nvPr/>
        </p:nvGrpSpPr>
        <p:grpSpPr>
          <a:xfrm>
            <a:off x="1106805" y="2932430"/>
            <a:ext cx="1236345" cy="1421765"/>
            <a:chOff x="13623" y="6581"/>
            <a:chExt cx="1947" cy="2239"/>
          </a:xfrm>
        </p:grpSpPr>
        <p:cxnSp>
          <p:nvCxnSpPr>
            <p:cNvPr id="71" name="Прямое соединение 70"/>
            <p:cNvCxnSpPr/>
            <p:nvPr/>
          </p:nvCxnSpPr>
          <p:spPr>
            <a:xfrm flipH="1">
              <a:off x="14376" y="6837"/>
              <a:ext cx="0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ое соединение 71"/>
            <p:cNvCxnSpPr/>
            <p:nvPr/>
          </p:nvCxnSpPr>
          <p:spPr>
            <a:xfrm flipV="1">
              <a:off x="14376" y="7331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ое соединение 72"/>
            <p:cNvCxnSpPr/>
            <p:nvPr/>
          </p:nvCxnSpPr>
          <p:spPr>
            <a:xfrm flipV="1">
              <a:off x="13623" y="8029"/>
              <a:ext cx="7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Текстовое поле 73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</a:p>
          </p:txBody>
        </p:sp>
        <p:sp>
          <p:nvSpPr>
            <p:cNvPr id="75" name="Текстовое поле 74"/>
            <p:cNvSpPr txBox="1"/>
            <p:nvPr/>
          </p:nvSpPr>
          <p:spPr>
            <a:xfrm>
              <a:off x="14606" y="6581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2</a:t>
              </a:r>
            </a:p>
          </p:txBody>
        </p:sp>
        <p:sp>
          <p:nvSpPr>
            <p:cNvPr id="76" name="Текстовое поле 75"/>
            <p:cNvSpPr txBox="1"/>
            <p:nvPr/>
          </p:nvSpPr>
          <p:spPr>
            <a:xfrm>
              <a:off x="14631" y="734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0</a:t>
              </a:r>
            </a:p>
          </p:txBody>
        </p:sp>
        <p:sp>
          <p:nvSpPr>
            <p:cNvPr id="77" name="Текстовое поле 76"/>
            <p:cNvSpPr txBox="1"/>
            <p:nvPr/>
          </p:nvSpPr>
          <p:spPr>
            <a:xfrm>
              <a:off x="13623" y="7162"/>
              <a:ext cx="4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0</a:t>
              </a:r>
            </a:p>
          </p:txBody>
        </p:sp>
        <p:sp>
          <p:nvSpPr>
            <p:cNvPr id="78" name="Текстовое поле 77"/>
            <p:cNvSpPr txBox="1"/>
            <p:nvPr/>
          </p:nvSpPr>
          <p:spPr>
            <a:xfrm>
              <a:off x="13671" y="809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</a:p>
          </p:txBody>
        </p:sp>
      </p:grpSp>
      <p:sp>
        <p:nvSpPr>
          <p:cNvPr id="79" name="Текстовое поле 78"/>
          <p:cNvSpPr txBox="1"/>
          <p:nvPr/>
        </p:nvSpPr>
        <p:spPr>
          <a:xfrm>
            <a:off x="2911475" y="3868420"/>
            <a:ext cx="363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en-US" altLang="ru-RU" sz="2800">
                <a:solidFill>
                  <a:srgbClr val="FFC000"/>
                </a:solidFill>
                <a:sym typeface="+mn-ea"/>
              </a:rPr>
              <a:t>0</a:t>
            </a:r>
          </a:p>
        </p:txBody>
      </p:sp>
      <p:sp>
        <p:nvSpPr>
          <p:cNvPr id="80" name="Текстовое поле 79"/>
          <p:cNvSpPr txBox="1"/>
          <p:nvPr/>
        </p:nvSpPr>
        <p:spPr>
          <a:xfrm>
            <a:off x="3935095" y="5534660"/>
            <a:ext cx="33508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ru-RU" sz="2800">
                <a:sym typeface="+mn-ea"/>
              </a:rPr>
              <a:t>2</a:t>
            </a:r>
            <a:r>
              <a:rPr lang="ru-RU" altLang="en-US" sz="2800">
                <a:sym typeface="+mn-ea"/>
              </a:rPr>
              <a:t>1</a:t>
            </a:r>
            <a:r>
              <a:rPr lang="ru-RU" altLang="en-US" sz="2800" baseline="-25000">
                <a:sym typeface="+mn-ea"/>
              </a:rPr>
              <a:t>10 </a:t>
            </a:r>
            <a:r>
              <a:rPr lang="ru-RU" altLang="en-US" sz="2800">
                <a:sym typeface="+mn-ea"/>
              </a:rPr>
              <a:t>= </a:t>
            </a:r>
            <a:r>
              <a:rPr lang="en-US" altLang="ru-RU" sz="2800">
                <a:solidFill>
                  <a:srgbClr val="7030A0"/>
                </a:solidFill>
                <a:sym typeface="+mn-ea"/>
              </a:rPr>
              <a:t>1</a:t>
            </a:r>
            <a:r>
              <a:rPr lang="en-US" altLang="ru-RU" sz="2800">
                <a:solidFill>
                  <a:schemeClr val="accent4">
                    <a:lumMod val="75000"/>
                  </a:schemeClr>
                </a:solidFill>
                <a:sym typeface="+mn-ea"/>
              </a:rPr>
              <a:t>0</a:t>
            </a:r>
            <a:r>
              <a:rPr lang="ru-RU" altLang="en-US" sz="2800">
                <a:solidFill>
                  <a:schemeClr val="accent6"/>
                </a:solidFill>
                <a:sym typeface="+mn-ea"/>
              </a:rPr>
              <a:t>1</a:t>
            </a:r>
            <a:r>
              <a:rPr lang="ru-RU" altLang="en-US" sz="2800">
                <a:solidFill>
                  <a:schemeClr val="accent1">
                    <a:lumMod val="75000"/>
                  </a:schemeClr>
                </a:solidFill>
                <a:sym typeface="+mn-ea"/>
              </a:rPr>
              <a:t>0</a:t>
            </a:r>
            <a:r>
              <a:rPr lang="ru-RU" altLang="en-US" sz="2800">
                <a:solidFill>
                  <a:schemeClr val="accent2">
                    <a:lumMod val="75000"/>
                  </a:schemeClr>
                </a:solidFill>
                <a:sym typeface="+mn-ea"/>
              </a:rPr>
              <a:t>1</a:t>
            </a:r>
            <a:r>
              <a:rPr lang="ru-RU" altLang="en-US" sz="2800" baseline="-25000">
                <a:sym typeface="+mn-ea"/>
              </a:rPr>
              <a:t>2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852420" y="2988945"/>
            <a:ext cx="1236345" cy="1365250"/>
            <a:chOff x="13623" y="6643"/>
            <a:chExt cx="1947" cy="2150"/>
          </a:xfrm>
        </p:grpSpPr>
        <p:cxnSp>
          <p:nvCxnSpPr>
            <p:cNvPr id="5" name="Прямое соединение 4"/>
            <p:cNvCxnSpPr/>
            <p:nvPr/>
          </p:nvCxnSpPr>
          <p:spPr>
            <a:xfrm flipH="1">
              <a:off x="14376" y="6838"/>
              <a:ext cx="0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ое соединение 19"/>
            <p:cNvCxnSpPr/>
            <p:nvPr/>
          </p:nvCxnSpPr>
          <p:spPr>
            <a:xfrm flipV="1">
              <a:off x="14376" y="7331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ое соединение 27"/>
            <p:cNvCxnSpPr/>
            <p:nvPr/>
          </p:nvCxnSpPr>
          <p:spPr>
            <a:xfrm flipV="1">
              <a:off x="13623" y="8029"/>
              <a:ext cx="7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Текстовое поле 28"/>
            <p:cNvSpPr txBox="1"/>
            <p:nvPr/>
          </p:nvSpPr>
          <p:spPr>
            <a:xfrm>
              <a:off x="13623" y="6645"/>
              <a:ext cx="70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2</a:t>
              </a:r>
            </a:p>
          </p:txBody>
        </p:sp>
        <p:sp>
          <p:nvSpPr>
            <p:cNvPr id="30" name="Текстовое поле 29"/>
            <p:cNvSpPr txBox="1"/>
            <p:nvPr/>
          </p:nvSpPr>
          <p:spPr>
            <a:xfrm>
              <a:off x="14558" y="6643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2</a:t>
              </a:r>
            </a:p>
          </p:txBody>
        </p:sp>
        <p:sp>
          <p:nvSpPr>
            <p:cNvPr id="32" name="Текстовое поле 31"/>
            <p:cNvSpPr txBox="1"/>
            <p:nvPr/>
          </p:nvSpPr>
          <p:spPr>
            <a:xfrm>
              <a:off x="14506" y="7343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/>
                <a:t>1</a:t>
              </a:r>
            </a:p>
          </p:txBody>
        </p:sp>
        <p:sp>
          <p:nvSpPr>
            <p:cNvPr id="33" name="Текстовое поле 32"/>
            <p:cNvSpPr txBox="1"/>
            <p:nvPr/>
          </p:nvSpPr>
          <p:spPr>
            <a:xfrm>
              <a:off x="13639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/>
                <a:t>2</a:t>
              </a:r>
            </a:p>
          </p:txBody>
        </p:sp>
        <p:sp>
          <p:nvSpPr>
            <p:cNvPr id="34" name="Текстовое поле 33"/>
            <p:cNvSpPr txBox="1"/>
            <p:nvPr/>
          </p:nvSpPr>
          <p:spPr>
            <a:xfrm>
              <a:off x="13743" y="8068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/>
                <a:t>0</a:t>
              </a: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10241915" y="196088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6" name="Прямоугольник 35"/>
          <p:cNvSpPr/>
          <p:nvPr/>
        </p:nvSpPr>
        <p:spPr>
          <a:xfrm>
            <a:off x="10589260" y="195961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7" name="Прямоугольник 36"/>
          <p:cNvSpPr/>
          <p:nvPr/>
        </p:nvSpPr>
        <p:spPr>
          <a:xfrm>
            <a:off x="10934700" y="1958975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8" name="Прямоугольник 37"/>
          <p:cNvSpPr/>
          <p:nvPr/>
        </p:nvSpPr>
        <p:spPr>
          <a:xfrm>
            <a:off x="11282045" y="195707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7640955" y="196723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49" name="Прямоугольник 48"/>
          <p:cNvSpPr/>
          <p:nvPr/>
        </p:nvSpPr>
        <p:spPr>
          <a:xfrm>
            <a:off x="7307580" y="1966595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50" name="Прямоугольник 49"/>
          <p:cNvSpPr/>
          <p:nvPr/>
        </p:nvSpPr>
        <p:spPr>
          <a:xfrm>
            <a:off x="5139690" y="195326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51" name="Текстовое поле 50"/>
          <p:cNvSpPr txBox="1"/>
          <p:nvPr/>
        </p:nvSpPr>
        <p:spPr>
          <a:xfrm>
            <a:off x="1400175" y="1960245"/>
            <a:ext cx="3467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ru-RU" sz="2800">
                <a:solidFill>
                  <a:srgbClr val="7030A0"/>
                </a:solidFill>
                <a:sym typeface="+mn-ea"/>
              </a:rPr>
              <a:t>|</a:t>
            </a:r>
          </a:p>
        </p:txBody>
      </p:sp>
      <p:sp>
        <p:nvSpPr>
          <p:cNvPr id="68" name="Текстовое поле 67"/>
          <p:cNvSpPr txBox="1"/>
          <p:nvPr/>
        </p:nvSpPr>
        <p:spPr>
          <a:xfrm>
            <a:off x="6196330" y="1960880"/>
            <a:ext cx="1823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altLang="ru-RU" sz="2800">
                <a:solidFill>
                  <a:schemeClr val="accent5">
                    <a:lumMod val="75000"/>
                  </a:schemeClr>
                </a:solidFill>
                <a:sym typeface="+mn-ea"/>
              </a:rPr>
              <a:t>||||||||||</a:t>
            </a:r>
            <a:endParaRPr lang="en-US" altLang="en-US" sz="28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2" name="Текстовое поле 51"/>
          <p:cNvSpPr txBox="1"/>
          <p:nvPr/>
        </p:nvSpPr>
        <p:spPr>
          <a:xfrm>
            <a:off x="1125855" y="3861435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rgbClr val="7030A0"/>
                </a:solidFill>
                <a:sym typeface="+mn-ea"/>
              </a:rPr>
              <a:t>1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133090" y="1976120"/>
            <a:ext cx="313055" cy="59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54" name="Замещающее содержимое 53"/>
          <p:cNvSpPr>
            <a:spLocks noGrp="1"/>
          </p:cNvSpPr>
          <p:nvPr>
            <p:ph idx="1"/>
          </p:nvPr>
        </p:nvSpPr>
        <p:spPr>
          <a:xfrm>
            <a:off x="853440" y="5206365"/>
            <a:ext cx="10515600" cy="147193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последовательно выполнять деление числа и получаемых целых частных на 2 до тех пор, пока не получим частное, равное 0</a:t>
            </a:r>
          </a:p>
          <a:p>
            <a:pPr algn="l">
              <a:lnSpc>
                <a:spcPct val="80000"/>
              </a:lnSpc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число в двоичной системе счисления составляется последовательной записью полученных остатков, начиная с последнего</a:t>
            </a:r>
            <a:r>
              <a:rPr lang="en-US" altLang="ru-RU" sz="2400">
                <a:solidFill>
                  <a:schemeClr val="tx1"/>
                </a:solidFill>
                <a:latin typeface="+mn-lt"/>
                <a:cs typeface="+mn-lt"/>
              </a:rPr>
              <a:t>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полученного остатка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50521 0.0725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416667 0.0743519 " pathEditMode="relative" rAng="0" ptsTypes="">
                                      <p:cBhvr>
                                        <p:cTn id="6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32813 0.0880556 " pathEditMode="relative" rAng="0" ptsTypes="">
                                      <p:cBhvr>
                                        <p:cTn id="8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79167 0.0837963 " pathEditMode="relative" ptsTypes="">
                                      <p:cBhvr>
                                        <p:cTn id="9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79167 0.0852778 " pathEditMode="relative" ptsTypes="">
                                      <p:cBhvr>
                                        <p:cTn id="11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6" grpId="0" bldLvl="0" animBg="1"/>
      <p:bldP spid="25" grpId="0" bldLvl="0" animBg="1"/>
      <p:bldP spid="26" grpId="0" bldLvl="0" animBg="1"/>
      <p:bldP spid="27" grpId="0" bldLvl="0" animBg="1"/>
      <p:bldP spid="12" grpId="0"/>
      <p:bldP spid="31" grpId="0" bldLvl="0" animBg="1"/>
      <p:bldP spid="11" grpId="0"/>
      <p:bldP spid="11" grpId="1"/>
      <p:bldP spid="15" grpId="0" bldLvl="0" animBg="1"/>
      <p:bldP spid="17" grpId="0" bldLvl="0" animBg="1"/>
      <p:bldP spid="18" grpId="0" bldLvl="0" animBg="1"/>
      <p:bldP spid="66" grpId="0"/>
      <p:bldP spid="66" grpId="1"/>
      <p:bldP spid="67" grpId="0"/>
      <p:bldP spid="67" grpId="1"/>
      <p:bldP spid="69" grpId="0"/>
      <p:bldP spid="79" grpId="0"/>
      <p:bldP spid="79" grpId="1"/>
      <p:bldP spid="80" grpId="0"/>
      <p:bldP spid="80" grpId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9" grpId="0" bldLvl="0" animBg="1"/>
      <p:bldP spid="50" grpId="0" bldLvl="0" animBg="1"/>
      <p:bldP spid="51" grpId="0"/>
      <p:bldP spid="68" grpId="0"/>
      <p:bldP spid="52" grpId="0"/>
      <p:bldP spid="52" grpId="1"/>
      <p:bldP spid="53" grpId="0" bldLvl="0" animBg="1"/>
      <p:bldP spid="5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/>
          <p:nvPr/>
        </p:nvGraphicFramePr>
        <p:xfrm>
          <a:off x="853440" y="1023620"/>
          <a:ext cx="1097788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4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1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1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57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9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5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4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6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en-US" altLang="ru-RU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ru-RU" sz="280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ru-RU" altLang="en-US" sz="2400" b="1">
                          <a:solidFill>
                            <a:schemeClr val="tx1"/>
                          </a:solidFill>
                        </a:rPr>
                        <a:t>35</a:t>
                      </a:r>
                      <a:endParaRPr lang="en-US" altLang="ru-RU" sz="2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en-US" altLang="ru-RU" sz="28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04140" y="15875"/>
            <a:ext cx="274891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2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10204450" y="2999740"/>
            <a:ext cx="1236345" cy="1395095"/>
            <a:chOff x="13623" y="6645"/>
            <a:chExt cx="1947" cy="2197"/>
          </a:xfrm>
        </p:grpSpPr>
        <p:cxnSp>
          <p:nvCxnSpPr>
            <p:cNvPr id="4" name="Прямое соединение 3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ое соединение 6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ое соединение 7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Текстовое поле 8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35</a:t>
              </a:r>
            </a:p>
          </p:txBody>
        </p:sp>
        <p:sp>
          <p:nvSpPr>
            <p:cNvPr id="6" name="Текстовое поле 5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Текстовое поле 21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17</a:t>
              </a:r>
            </a:p>
          </p:txBody>
        </p:sp>
        <p:sp>
          <p:nvSpPr>
            <p:cNvPr id="23" name="Текстовое поле 22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34</a:t>
              </a:r>
            </a:p>
          </p:txBody>
        </p:sp>
        <p:sp>
          <p:nvSpPr>
            <p:cNvPr id="24" name="Текстовое поле 23"/>
            <p:cNvSpPr txBox="1"/>
            <p:nvPr/>
          </p:nvSpPr>
          <p:spPr>
            <a:xfrm>
              <a:off x="13921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6392545" y="2973070"/>
            <a:ext cx="1236345" cy="1395095"/>
            <a:chOff x="13623" y="6645"/>
            <a:chExt cx="1947" cy="2197"/>
          </a:xfrm>
        </p:grpSpPr>
        <p:cxnSp>
          <p:nvCxnSpPr>
            <p:cNvPr id="41" name="Прямое соединение 40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ое соединение 41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ое соединение 42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Текстовое поле 43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45" name="Текстовое поле 44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46" name="Текстовое поле 45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47" name="Текстовое поле 46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48" name="Текстовое поле 47"/>
            <p:cNvSpPr txBox="1"/>
            <p:nvPr/>
          </p:nvSpPr>
          <p:spPr>
            <a:xfrm>
              <a:off x="13671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11" name="Текстовое поле 10"/>
          <p:cNvSpPr txBox="1"/>
          <p:nvPr/>
        </p:nvSpPr>
        <p:spPr>
          <a:xfrm>
            <a:off x="6423025" y="3910330"/>
            <a:ext cx="692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b="1">
                <a:solidFill>
                  <a:schemeClr val="tx1"/>
                </a:solidFill>
              </a:rPr>
              <a:t>0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8413115" y="2985135"/>
            <a:ext cx="1236345" cy="1440815"/>
            <a:chOff x="13623" y="6645"/>
            <a:chExt cx="1947" cy="2269"/>
          </a:xfrm>
        </p:grpSpPr>
        <p:cxnSp>
          <p:nvCxnSpPr>
            <p:cNvPr id="58" name="Прямое соединение 57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ое соединение 58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ое соединение 59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Текстовое поле 60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17</a:t>
              </a:r>
            </a:p>
          </p:txBody>
        </p:sp>
        <p:sp>
          <p:nvSpPr>
            <p:cNvPr id="62" name="Текстовое поле 61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63" name="Текстовое поле 62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64" name="Текстовое поле 63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16</a:t>
              </a:r>
            </a:p>
          </p:txBody>
        </p:sp>
        <p:sp>
          <p:nvSpPr>
            <p:cNvPr id="65" name="Текстовое поле 64"/>
            <p:cNvSpPr txBox="1"/>
            <p:nvPr/>
          </p:nvSpPr>
          <p:spPr>
            <a:xfrm>
              <a:off x="13696" y="8189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66" name="Текстовое поле 65"/>
          <p:cNvSpPr txBox="1"/>
          <p:nvPr/>
        </p:nvSpPr>
        <p:spPr>
          <a:xfrm>
            <a:off x="8459470" y="3963035"/>
            <a:ext cx="692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b="1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7" name="Текстовое поле 66"/>
          <p:cNvSpPr txBox="1"/>
          <p:nvPr/>
        </p:nvSpPr>
        <p:spPr>
          <a:xfrm>
            <a:off x="10397490" y="3934460"/>
            <a:ext cx="692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b="1">
                <a:solidFill>
                  <a:schemeClr val="tx1"/>
                </a:solidFill>
              </a:rPr>
              <a:t>1</a:t>
            </a:r>
          </a:p>
        </p:txBody>
      </p:sp>
      <p:grpSp>
        <p:nvGrpSpPr>
          <p:cNvPr id="70" name="Группа 69"/>
          <p:cNvGrpSpPr/>
          <p:nvPr/>
        </p:nvGrpSpPr>
        <p:grpSpPr>
          <a:xfrm>
            <a:off x="1106805" y="2973070"/>
            <a:ext cx="1236345" cy="1395095"/>
            <a:chOff x="13623" y="6645"/>
            <a:chExt cx="1947" cy="2197"/>
          </a:xfrm>
        </p:grpSpPr>
        <p:cxnSp>
          <p:nvCxnSpPr>
            <p:cNvPr id="71" name="Прямое соединение 70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ое соединение 71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ое соединение 72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Текстовое поле 73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75" name="Текстовое поле 74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76" name="Текстовое поле 75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77" name="Текстовое поле 76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78" name="Текстовое поле 77"/>
            <p:cNvSpPr txBox="1"/>
            <p:nvPr/>
          </p:nvSpPr>
          <p:spPr>
            <a:xfrm>
              <a:off x="13671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79" name="Текстовое поле 78"/>
          <p:cNvSpPr txBox="1"/>
          <p:nvPr/>
        </p:nvSpPr>
        <p:spPr>
          <a:xfrm>
            <a:off x="4554538" y="3919220"/>
            <a:ext cx="337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ru-RU" sz="2400" b="1">
                <a:solidFill>
                  <a:schemeClr val="tx1"/>
                </a:solidFill>
                <a:sym typeface="+mn-ea"/>
              </a:rPr>
              <a:t>0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4531360" y="3013075"/>
            <a:ext cx="1236345" cy="1370965"/>
            <a:chOff x="13623" y="6645"/>
            <a:chExt cx="1947" cy="2159"/>
          </a:xfrm>
        </p:grpSpPr>
        <p:cxnSp>
          <p:nvCxnSpPr>
            <p:cNvPr id="5" name="Прямое соединение 4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ое соединение 19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ое соединение 27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Текстовое поле 28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0" name="Текстовое поле 29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2" name="Текстовое поле 31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3" name="Текстовое поле 32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4" name="Текстовое поле 33"/>
            <p:cNvSpPr txBox="1"/>
            <p:nvPr/>
          </p:nvSpPr>
          <p:spPr>
            <a:xfrm>
              <a:off x="13650" y="8079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80" name="Текстовое поле 79"/>
          <p:cNvSpPr txBox="1"/>
          <p:nvPr/>
        </p:nvSpPr>
        <p:spPr>
          <a:xfrm>
            <a:off x="3935095" y="5525770"/>
            <a:ext cx="33508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2800">
                <a:solidFill>
                  <a:schemeClr val="tx1"/>
                </a:solidFill>
                <a:sym typeface="+mn-ea"/>
              </a:rPr>
              <a:t>35</a:t>
            </a:r>
            <a:r>
              <a:rPr lang="ru-RU" altLang="en-US" sz="2800" baseline="-25000">
                <a:solidFill>
                  <a:schemeClr val="tx1"/>
                </a:solidFill>
                <a:sym typeface="+mn-ea"/>
              </a:rPr>
              <a:t>10 </a:t>
            </a:r>
            <a:r>
              <a:rPr lang="ru-RU" altLang="en-US" sz="2800">
                <a:solidFill>
                  <a:schemeClr val="tx1"/>
                </a:solidFill>
                <a:sym typeface="+mn-ea"/>
              </a:rPr>
              <a:t>= </a:t>
            </a:r>
            <a:r>
              <a:rPr lang="en-US" altLang="ru-RU" sz="2800">
                <a:solidFill>
                  <a:schemeClr val="tx1"/>
                </a:solidFill>
                <a:sym typeface="+mn-ea"/>
              </a:rPr>
              <a:t>10</a:t>
            </a:r>
            <a:r>
              <a:rPr lang="ru-RU" altLang="en-US" sz="2800">
                <a:solidFill>
                  <a:schemeClr val="tx1"/>
                </a:solidFill>
                <a:sym typeface="+mn-ea"/>
              </a:rPr>
              <a:t>0011</a:t>
            </a:r>
            <a:r>
              <a:rPr lang="ru-RU" altLang="en-US" sz="2800" baseline="-25000">
                <a:solidFill>
                  <a:schemeClr val="tx1"/>
                </a:solidFill>
                <a:sym typeface="+mn-ea"/>
              </a:rPr>
              <a:t>2</a:t>
            </a:r>
          </a:p>
        </p:txBody>
      </p:sp>
      <p:sp>
        <p:nvSpPr>
          <p:cNvPr id="52" name="Текстовое поле 51"/>
          <p:cNvSpPr txBox="1"/>
          <p:nvPr/>
        </p:nvSpPr>
        <p:spPr>
          <a:xfrm>
            <a:off x="1140143" y="3897630"/>
            <a:ext cx="337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400" b="1">
                <a:solidFill>
                  <a:schemeClr val="tx1"/>
                </a:solidFill>
                <a:sym typeface="+mn-ea"/>
              </a:rPr>
              <a:t>1</a:t>
            </a:r>
          </a:p>
        </p:txBody>
      </p:sp>
      <p:sp>
        <p:nvSpPr>
          <p:cNvPr id="55" name="Текстовое поле 54"/>
          <p:cNvSpPr txBox="1"/>
          <p:nvPr/>
        </p:nvSpPr>
        <p:spPr>
          <a:xfrm>
            <a:off x="2876233" y="3919220"/>
            <a:ext cx="337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ru-RU" sz="2400" b="1">
                <a:solidFill>
                  <a:schemeClr val="tx1"/>
                </a:solidFill>
                <a:sym typeface="+mn-ea"/>
              </a:rPr>
              <a:t>0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2853055" y="3013075"/>
            <a:ext cx="1236345" cy="1361440"/>
            <a:chOff x="13623" y="6645"/>
            <a:chExt cx="1947" cy="2144"/>
          </a:xfrm>
        </p:grpSpPr>
        <p:sp>
          <p:nvSpPr>
            <p:cNvPr id="87" name="Текстовое поле 86"/>
            <p:cNvSpPr txBox="1"/>
            <p:nvPr/>
          </p:nvSpPr>
          <p:spPr>
            <a:xfrm>
              <a:off x="13666" y="806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>
                  <a:solidFill>
                    <a:schemeClr val="tx1"/>
                  </a:solidFill>
                </a:rPr>
                <a:t>0</a:t>
              </a:r>
            </a:p>
          </p:txBody>
        </p:sp>
        <p:cxnSp>
          <p:nvCxnSpPr>
            <p:cNvPr id="57" name="Прямое соединение 56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ое соединение 80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ое соединение 81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Текстовое поле 82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84" name="Текстовое поле 83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85" name="Текстовое поле 84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86" name="Текстовое поле 85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>
                  <a:solidFill>
                    <a:schemeClr val="tx1"/>
                  </a:solidFill>
                </a:rPr>
                <a:t>2</a:t>
              </a:r>
            </a:p>
          </p:txBody>
        </p:sp>
      </p:grpSp>
      <p:sp>
        <p:nvSpPr>
          <p:cNvPr id="89" name="Текстовое поле 88"/>
          <p:cNvSpPr txBox="1"/>
          <p:nvPr/>
        </p:nvSpPr>
        <p:spPr>
          <a:xfrm>
            <a:off x="9050020" y="3404870"/>
            <a:ext cx="593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b="1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90" name="Текстовое поле 89"/>
          <p:cNvSpPr txBox="1"/>
          <p:nvPr/>
        </p:nvSpPr>
        <p:spPr>
          <a:xfrm>
            <a:off x="10839450" y="3414395"/>
            <a:ext cx="593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b="1">
                <a:solidFill>
                  <a:schemeClr val="tx1"/>
                </a:solidFill>
              </a:rPr>
              <a:t>17</a:t>
            </a:r>
          </a:p>
        </p:txBody>
      </p:sp>
      <p:sp>
        <p:nvSpPr>
          <p:cNvPr id="91" name="Текстовое поле 90"/>
          <p:cNvSpPr txBox="1"/>
          <p:nvPr/>
        </p:nvSpPr>
        <p:spPr>
          <a:xfrm>
            <a:off x="7037705" y="3387725"/>
            <a:ext cx="593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b="1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2" name="Текстовое поле 91"/>
          <p:cNvSpPr txBox="1"/>
          <p:nvPr/>
        </p:nvSpPr>
        <p:spPr>
          <a:xfrm>
            <a:off x="5186045" y="3424555"/>
            <a:ext cx="593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b="1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3" name="Текстовое поле 92"/>
          <p:cNvSpPr txBox="1"/>
          <p:nvPr/>
        </p:nvSpPr>
        <p:spPr>
          <a:xfrm>
            <a:off x="3498215" y="3427730"/>
            <a:ext cx="593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2400" b="1">
                <a:solidFill>
                  <a:schemeClr val="tx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880208 0.0803704 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36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157407 L -0.175156 -0.208241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59896 0.0747222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37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85417 0.00277778 L -0.189844 -0.209167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33333 0.0824074 " pathEditMode="relative" rAng="0" ptsTypes="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42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5729 -0.201296 " pathEditMode="relative" rAng="0" ptsTypes="">
                                      <p:cBhvr>
                                        <p:cTn id="4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79167 0.0837963 " pathEditMode="relative" ptsTypes="">
                                      <p:cBhvr>
                                        <p:cTn id="5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65781 -0.206296 " pathEditMode="relative" ptsTypes="">
                                      <p:cBhvr>
                                        <p:cTn id="5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79167 0.0837963 " pathEditMode="relative" ptsTypes="">
                                      <p:cBhvr>
                                        <p:cTn id="6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6875 -0.210926 " pathEditMode="relative" rAng="0" ptsTypes="">
                                      <p:cBhvr>
                                        <p:cTn id="7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79167 0.0852778 " pathEditMode="relative" ptsTypes="">
                                      <p:cBhvr>
                                        <p:cTn id="8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6" grpId="0"/>
      <p:bldP spid="66" grpId="1"/>
      <p:bldP spid="67" grpId="0"/>
      <p:bldP spid="67" grpId="1"/>
      <p:bldP spid="79" grpId="0"/>
      <p:bldP spid="79" grpId="1"/>
      <p:bldP spid="80" grpId="0"/>
      <p:bldP spid="52" grpId="0"/>
      <p:bldP spid="52" grpId="1"/>
      <p:bldP spid="55" grpId="0"/>
      <p:bldP spid="55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b="0">
                <a:latin typeface="Calibri" panose="020F0502020204030204" charset="0"/>
                <a:cs typeface="Calibri" panose="020F0502020204030204" charset="0"/>
              </a:rPr>
              <a:t>Алгоритм перевода в двоичную систему счисления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5993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Последовательно выполнять деление числа и получаемых целых частных на 2 до тех пор, пока не получим частное, равное 0.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 sz="2400" i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Полученные остатки являются цифрами числа в двоичной системе счисления.</a:t>
            </a:r>
            <a:endParaRPr lang="ru-RU" altLang="en-US" i="1">
              <a:solidFill>
                <a:schemeClr val="tx1"/>
              </a:solidFill>
              <a:latin typeface="+mn-lt"/>
              <a:cs typeface="+mn-lt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Составить число в двоичной системе счисления, записывая его с последнего полученного остатка.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286702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4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953770" y="1267460"/>
            <a:ext cx="6918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Алфавит: 0, 1, 2, 3, 4, 5, 6, 7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1018540" y="2644775"/>
          <a:ext cx="9598660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7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172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Текстовое поле 3"/>
          <p:cNvSpPr txBox="1"/>
          <p:nvPr/>
        </p:nvSpPr>
        <p:spPr>
          <a:xfrm>
            <a:off x="969645" y="1789430"/>
            <a:ext cx="10066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solidFill>
                  <a:schemeClr val="tx1"/>
                </a:solidFill>
              </a:rPr>
              <a:t>Переведите число 172 в восьмеричную систему счисления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8387080" y="3869055"/>
            <a:ext cx="1499870" cy="1440815"/>
            <a:chOff x="13208" y="6645"/>
            <a:chExt cx="2362" cy="2269"/>
          </a:xfrm>
        </p:grpSpPr>
        <p:cxnSp>
          <p:nvCxnSpPr>
            <p:cNvPr id="5" name="Прямое соединение 4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ое соединение 6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ое соединение 7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Текстовое поле 8"/>
            <p:cNvSpPr txBox="1"/>
            <p:nvPr/>
          </p:nvSpPr>
          <p:spPr>
            <a:xfrm>
              <a:off x="13208" y="6645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172</a:t>
              </a:r>
            </a:p>
          </p:txBody>
        </p:sp>
        <p:sp>
          <p:nvSpPr>
            <p:cNvPr id="21" name="Текстовое поле 20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22" name="Текстовое поле 21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21</a:t>
              </a:r>
            </a:p>
          </p:txBody>
        </p:sp>
        <p:sp>
          <p:nvSpPr>
            <p:cNvPr id="23" name="Текстовое поле 22"/>
            <p:cNvSpPr txBox="1"/>
            <p:nvPr/>
          </p:nvSpPr>
          <p:spPr>
            <a:xfrm>
              <a:off x="13208" y="7162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168</a:t>
              </a:r>
            </a:p>
          </p:txBody>
        </p:sp>
        <p:sp>
          <p:nvSpPr>
            <p:cNvPr id="24" name="Текстовое поле 23"/>
            <p:cNvSpPr txBox="1"/>
            <p:nvPr/>
          </p:nvSpPr>
          <p:spPr>
            <a:xfrm>
              <a:off x="13643" y="8189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226810" y="3787140"/>
            <a:ext cx="1236345" cy="1395095"/>
            <a:chOff x="13623" y="6645"/>
            <a:chExt cx="1947" cy="2197"/>
          </a:xfrm>
        </p:grpSpPr>
        <p:cxnSp>
          <p:nvCxnSpPr>
            <p:cNvPr id="27" name="Прямое соединение 26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ое соединение 27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ое соединение 28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Текстовое поле 29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21</a:t>
              </a:r>
            </a:p>
          </p:txBody>
        </p:sp>
        <p:sp>
          <p:nvSpPr>
            <p:cNvPr id="31" name="Текстовое поле 30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32" name="Текстовое поле 31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3" name="Текстовое поле 32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16</a:t>
              </a:r>
            </a:p>
          </p:txBody>
        </p:sp>
        <p:sp>
          <p:nvSpPr>
            <p:cNvPr id="34" name="Текстовое поле 33"/>
            <p:cNvSpPr txBox="1"/>
            <p:nvPr/>
          </p:nvSpPr>
          <p:spPr>
            <a:xfrm>
              <a:off x="13696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674745" y="3739515"/>
            <a:ext cx="1236345" cy="1395095"/>
            <a:chOff x="13623" y="6645"/>
            <a:chExt cx="1947" cy="2197"/>
          </a:xfrm>
        </p:grpSpPr>
        <p:cxnSp>
          <p:nvCxnSpPr>
            <p:cNvPr id="12" name="Прямое соединение 11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ое соединение 12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ое соединение 13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Текстовое поле 14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6" name="Текстовое поле 15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7" name="Текстовое поле 16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8" name="Текстовое поле 17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9" name="Текстовое поле 18"/>
            <p:cNvSpPr txBox="1"/>
            <p:nvPr/>
          </p:nvSpPr>
          <p:spPr>
            <a:xfrm>
              <a:off x="13696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</a:t>
              </a:r>
            </a:p>
          </p:txBody>
        </p:sp>
      </p:grpSp>
      <p:sp>
        <p:nvSpPr>
          <p:cNvPr id="20" name="Текстовое поле 19"/>
          <p:cNvSpPr txBox="1"/>
          <p:nvPr/>
        </p:nvSpPr>
        <p:spPr>
          <a:xfrm>
            <a:off x="8959850" y="5501640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4</a:t>
            </a:r>
          </a:p>
        </p:txBody>
      </p:sp>
      <p:sp>
        <p:nvSpPr>
          <p:cNvPr id="25" name="Текстовое поле 24"/>
          <p:cNvSpPr txBox="1"/>
          <p:nvPr/>
        </p:nvSpPr>
        <p:spPr>
          <a:xfrm>
            <a:off x="6441440" y="3157220"/>
            <a:ext cx="5435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21</a:t>
            </a:r>
          </a:p>
        </p:txBody>
      </p:sp>
      <p:sp>
        <p:nvSpPr>
          <p:cNvPr id="35" name="Текстовое поле 34"/>
          <p:cNvSpPr txBox="1"/>
          <p:nvPr/>
        </p:nvSpPr>
        <p:spPr>
          <a:xfrm>
            <a:off x="6621780" y="5475605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5</a:t>
            </a:r>
          </a:p>
        </p:txBody>
      </p:sp>
      <p:sp>
        <p:nvSpPr>
          <p:cNvPr id="36" name="Текстовое поле 35"/>
          <p:cNvSpPr txBox="1"/>
          <p:nvPr/>
        </p:nvSpPr>
        <p:spPr>
          <a:xfrm>
            <a:off x="3979545" y="3169920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2</a:t>
            </a:r>
          </a:p>
        </p:txBody>
      </p:sp>
      <p:sp>
        <p:nvSpPr>
          <p:cNvPr id="37" name="Текстовое поле 36"/>
          <p:cNvSpPr txBox="1"/>
          <p:nvPr/>
        </p:nvSpPr>
        <p:spPr>
          <a:xfrm>
            <a:off x="4119880" y="5445125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2</a:t>
            </a:r>
          </a:p>
        </p:txBody>
      </p:sp>
      <p:sp>
        <p:nvSpPr>
          <p:cNvPr id="38" name="Текстовое поле 37"/>
          <p:cNvSpPr txBox="1"/>
          <p:nvPr/>
        </p:nvSpPr>
        <p:spPr>
          <a:xfrm>
            <a:off x="4648835" y="6176645"/>
            <a:ext cx="17926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>
                <a:solidFill>
                  <a:schemeClr val="tx1"/>
                </a:solidFill>
              </a:rPr>
              <a:t>172</a:t>
            </a:r>
            <a:r>
              <a:rPr lang="ru-RU" altLang="en-US" sz="2800" baseline="-25000">
                <a:solidFill>
                  <a:schemeClr val="tx1"/>
                </a:solidFill>
              </a:rPr>
              <a:t>10</a:t>
            </a:r>
            <a:r>
              <a:rPr lang="ru-RU" altLang="en-US" sz="2800">
                <a:solidFill>
                  <a:schemeClr val="tx1"/>
                </a:solidFill>
              </a:rPr>
              <a:t>=254</a:t>
            </a:r>
            <a:r>
              <a:rPr lang="ru-RU" altLang="en-US" sz="2800" baseline="-25000">
                <a:solidFill>
                  <a:schemeClr val="tx1"/>
                </a:solidFill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/>
      <p:bldP spid="25" grpId="0" uiExpand="1"/>
      <p:bldP spid="35" grpId="0"/>
      <p:bldP spid="36" grpId="0"/>
      <p:bldP spid="37" grpId="0"/>
      <p:bldP spid="3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b="0">
                <a:latin typeface="Calibri" panose="020F0502020204030204" charset="0"/>
                <a:cs typeface="Calibri" panose="020F0502020204030204" charset="0"/>
              </a:rPr>
              <a:t>Алгоритм перевода в восьмеричную систему счисления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59930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Последовательно выполнять деление числа и получаемых целых частных на 8 до тех пор, пока не получим частное, равное 0.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 sz="2400" i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Полученные остатки являются цифрами числа в восьмеричной системе счисления.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Составить число в восьмеричной системе счисления, записывая его с последнего полученного остатка.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575" y="0"/>
            <a:ext cx="3206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5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243840" y="1040130"/>
            <a:ext cx="4206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solidFill>
                  <a:schemeClr val="tx1"/>
                </a:solidFill>
              </a:rPr>
              <a:t>Алфавит: 0, 1, 2, 3, 4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1068070" y="1725930"/>
          <a:ext cx="9598660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7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153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Текстовое поле 3"/>
          <p:cNvSpPr txBox="1"/>
          <p:nvPr/>
        </p:nvSpPr>
        <p:spPr>
          <a:xfrm>
            <a:off x="4149090" y="1040130"/>
            <a:ext cx="753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solidFill>
                  <a:schemeClr val="tx1"/>
                </a:solidFill>
              </a:rPr>
              <a:t>Переведите число 153 в пятеричную систему счисления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3757295" y="2813050"/>
            <a:ext cx="1236345" cy="1395095"/>
            <a:chOff x="13623" y="6645"/>
            <a:chExt cx="1947" cy="2197"/>
          </a:xfrm>
        </p:grpSpPr>
        <p:cxnSp>
          <p:nvCxnSpPr>
            <p:cNvPr id="12" name="Прямое соединение 11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ое соединение 12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ое соединение 13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Текстовое поле 14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6" name="Текстовое поле 15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7" name="Текстовое поле 16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8" name="Текстовое поле 17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9" name="Текстовое поле 18"/>
            <p:cNvSpPr txBox="1"/>
            <p:nvPr/>
          </p:nvSpPr>
          <p:spPr>
            <a:xfrm>
              <a:off x="13643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20" name="Замещающее содержимое 19"/>
          <p:cNvSpPr>
            <a:spLocks noGrp="1"/>
          </p:cNvSpPr>
          <p:nvPr>
            <p:ph idx="1"/>
          </p:nvPr>
        </p:nvSpPr>
        <p:spPr>
          <a:xfrm>
            <a:off x="587375" y="4985385"/>
            <a:ext cx="11447780" cy="17303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последовательно выполнять деление числа и получаемых целых частных на 5 до тех пор, пока не получим частное, равное 0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число в пятеричной системе счисления составляется последовательной записью полученных остатков, начиная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с последнего</a:t>
            </a:r>
            <a:r>
              <a:rPr lang="en-US" altLang="ru-RU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полученного остатка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343015" y="2911475"/>
            <a:ext cx="1236345" cy="1395095"/>
            <a:chOff x="13623" y="6645"/>
            <a:chExt cx="1947" cy="2197"/>
          </a:xfrm>
        </p:grpSpPr>
        <p:cxnSp>
          <p:nvCxnSpPr>
            <p:cNvPr id="35" name="Прямое соединение 34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ое соединение 35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ое соединение 36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Текстовое поле 37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30</a:t>
              </a:r>
            </a:p>
          </p:txBody>
        </p:sp>
        <p:sp>
          <p:nvSpPr>
            <p:cNvPr id="39" name="Текстовое поле 38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40" name="Текстовое поле 39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41" name="Текстовое поле 40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30</a:t>
              </a:r>
            </a:p>
          </p:txBody>
        </p:sp>
        <p:sp>
          <p:nvSpPr>
            <p:cNvPr id="42" name="Текстовое поле 41"/>
            <p:cNvSpPr txBox="1"/>
            <p:nvPr/>
          </p:nvSpPr>
          <p:spPr>
            <a:xfrm>
              <a:off x="13921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8371205" y="2944495"/>
            <a:ext cx="1515745" cy="1395095"/>
            <a:chOff x="13183" y="6645"/>
            <a:chExt cx="2387" cy="2197"/>
          </a:xfrm>
        </p:grpSpPr>
        <p:cxnSp>
          <p:nvCxnSpPr>
            <p:cNvPr id="44" name="Прямое соединение 43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ое соединение 44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ое соединение 45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Текстовое поле 46"/>
            <p:cNvSpPr txBox="1"/>
            <p:nvPr/>
          </p:nvSpPr>
          <p:spPr>
            <a:xfrm>
              <a:off x="13183" y="6645"/>
              <a:ext cx="137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153</a:t>
              </a:r>
            </a:p>
          </p:txBody>
        </p:sp>
        <p:sp>
          <p:nvSpPr>
            <p:cNvPr id="48" name="Текстовое поле 47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49" name="Текстовое поле 48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30</a:t>
              </a:r>
            </a:p>
          </p:txBody>
        </p:sp>
        <p:sp>
          <p:nvSpPr>
            <p:cNvPr id="50" name="Текстовое поле 49"/>
            <p:cNvSpPr txBox="1"/>
            <p:nvPr/>
          </p:nvSpPr>
          <p:spPr>
            <a:xfrm>
              <a:off x="13183" y="7162"/>
              <a:ext cx="137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150</a:t>
              </a:r>
            </a:p>
          </p:txBody>
        </p:sp>
        <p:sp>
          <p:nvSpPr>
            <p:cNvPr id="51" name="Текстовое поле 50"/>
            <p:cNvSpPr txBox="1"/>
            <p:nvPr/>
          </p:nvSpPr>
          <p:spPr>
            <a:xfrm>
              <a:off x="13671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1330325" y="2870200"/>
            <a:ext cx="1236345" cy="1395095"/>
            <a:chOff x="13623" y="6645"/>
            <a:chExt cx="1947" cy="2197"/>
          </a:xfrm>
        </p:grpSpPr>
        <p:cxnSp>
          <p:nvCxnSpPr>
            <p:cNvPr id="53" name="Прямое соединение 52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ое соединение 53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ое соединение 54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Текстовое поле 55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57" name="Текстовое поле 56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58" name="Текстовое поле 57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59" name="Текстовое поле 58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60" name="Текстовое поле 59"/>
            <p:cNvSpPr txBox="1"/>
            <p:nvPr/>
          </p:nvSpPr>
          <p:spPr>
            <a:xfrm>
              <a:off x="13643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5" name="Текстовое поле 4"/>
          <p:cNvSpPr txBox="1"/>
          <p:nvPr/>
        </p:nvSpPr>
        <p:spPr>
          <a:xfrm>
            <a:off x="8959850" y="4323080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3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6557645" y="2267585"/>
            <a:ext cx="5435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30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6652260" y="4333240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0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4119245" y="2267585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6</a:t>
            </a: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4086860" y="4323080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1</a:t>
            </a:r>
          </a:p>
        </p:txBody>
      </p:sp>
      <p:sp>
        <p:nvSpPr>
          <p:cNvPr id="21" name="Текстовое поле 20"/>
          <p:cNvSpPr txBox="1"/>
          <p:nvPr/>
        </p:nvSpPr>
        <p:spPr>
          <a:xfrm>
            <a:off x="1792605" y="2267585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1</a:t>
            </a:r>
          </a:p>
        </p:txBody>
      </p:sp>
      <p:sp>
        <p:nvSpPr>
          <p:cNvPr id="22" name="Текстовое поле 21"/>
          <p:cNvSpPr txBox="1"/>
          <p:nvPr/>
        </p:nvSpPr>
        <p:spPr>
          <a:xfrm>
            <a:off x="1760220" y="4330065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1</a:t>
            </a:r>
          </a:p>
        </p:txBody>
      </p:sp>
      <p:sp>
        <p:nvSpPr>
          <p:cNvPr id="23" name="Текстовое поле 22"/>
          <p:cNvSpPr txBox="1"/>
          <p:nvPr/>
        </p:nvSpPr>
        <p:spPr>
          <a:xfrm>
            <a:off x="5415915" y="1040130"/>
            <a:ext cx="2127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solidFill>
                  <a:schemeClr val="tx1"/>
                </a:solidFill>
              </a:rPr>
              <a:t>153</a:t>
            </a:r>
            <a:r>
              <a:rPr lang="ru-RU" altLang="en-US" sz="2800" baseline="-25000">
                <a:solidFill>
                  <a:schemeClr val="tx1"/>
                </a:solidFill>
              </a:rPr>
              <a:t>10</a:t>
            </a:r>
            <a:r>
              <a:rPr lang="ru-RU" altLang="en-US" sz="2800">
                <a:solidFill>
                  <a:schemeClr val="tx1"/>
                </a:solidFill>
              </a:rPr>
              <a:t>=1103</a:t>
            </a:r>
            <a:r>
              <a:rPr lang="ru-RU" altLang="en-US" sz="2800" baseline="-25000">
                <a:solidFill>
                  <a:schemeClr val="tx1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build="p"/>
      <p:bldP spid="5" grpId="0"/>
      <p:bldP spid="7" grpId="0"/>
      <p:bldP spid="8" grpId="0"/>
      <p:bldP spid="9" grpId="0"/>
      <p:bldP spid="10" grpId="0"/>
      <p:bldP spid="21" grpId="0"/>
      <p:bldP spid="22" grpId="0"/>
      <p:bldP spid="2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b="0">
                <a:latin typeface="Calibri" panose="020F0502020204030204" charset="0"/>
                <a:cs typeface="Calibri" panose="020F0502020204030204" charset="0"/>
              </a:rPr>
              <a:t>Алгоритм перевода в пятеричную систему счисления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59930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Последовательно выполнять деление числа и получаемых целых частных на 5 до тех пор, пока не получим частное, равное 0.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 sz="2400" i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Полученные остатки являются цифрами числа в пятеричной системе счисления.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Составить число в пятеричной системе счисления, записывая его с последнего полученного остатка.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575" y="0"/>
            <a:ext cx="320675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6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1068070" y="1468120"/>
          <a:ext cx="9598660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7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275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4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FFC000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Текстовое поле 3"/>
          <p:cNvSpPr txBox="1"/>
          <p:nvPr/>
        </p:nvSpPr>
        <p:spPr>
          <a:xfrm>
            <a:off x="721360" y="988060"/>
            <a:ext cx="8695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solidFill>
                  <a:schemeClr val="tx1"/>
                </a:solidFill>
              </a:rPr>
              <a:t>Переведите число 275 в двенадцатеричную систему счисления</a:t>
            </a:r>
          </a:p>
        </p:txBody>
      </p:sp>
      <p:sp>
        <p:nvSpPr>
          <p:cNvPr id="20" name="Замещающее содержимое 19"/>
          <p:cNvSpPr>
            <a:spLocks noGrp="1"/>
          </p:cNvSpPr>
          <p:nvPr>
            <p:ph idx="1"/>
          </p:nvPr>
        </p:nvSpPr>
        <p:spPr>
          <a:xfrm>
            <a:off x="372110" y="4605020"/>
            <a:ext cx="11597005" cy="1730375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последовательно выполнять деление числа и получаемых целых частных на 12 до тех пор, пока не получим частное, равное 0</a:t>
            </a:r>
          </a:p>
          <a:p>
            <a:pPr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полученные остатки, являющиеся цифрами числа в 12</a:t>
            </a:r>
            <a:r>
              <a:rPr lang="en-US" altLang="ru-RU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ричной системе счисления, </a:t>
            </a:r>
            <a:r>
              <a:rPr lang="ru-RU" altLang="en-US" sz="2400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привести в соответствие с алфавитом системы счисления </a:t>
            </a:r>
            <a:r>
              <a:rPr lang="en-US" altLang="en-US" sz="2400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{</a:t>
            </a:r>
            <a:r>
              <a:rPr lang="ru-RU" altLang="en-US" sz="2400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0, 1, 2, 3, 4, 5, 6, 7, 8, 9, А, В</a:t>
            </a:r>
            <a:r>
              <a:rPr lang="en-US" altLang="en-US" sz="2400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}</a:t>
            </a:r>
            <a:endParaRPr lang="ru-RU" altLang="en-US" sz="2400">
              <a:solidFill>
                <a:schemeClr val="tx1"/>
              </a:solidFill>
              <a:latin typeface="+mn-lt"/>
              <a:cs typeface="+mn-lt"/>
            </a:endParaRPr>
          </a:p>
          <a:p>
            <a:pPr algn="l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число в 12-ричной системе счисления составляется последовательной записью полученных остатков, начиная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с последнего</a:t>
            </a:r>
            <a:r>
              <a:rPr lang="en-US" altLang="ru-RU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полученного остатка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343015" y="2653665"/>
            <a:ext cx="1236345" cy="1395095"/>
            <a:chOff x="13623" y="6645"/>
            <a:chExt cx="1947" cy="2197"/>
          </a:xfrm>
        </p:grpSpPr>
        <p:cxnSp>
          <p:nvCxnSpPr>
            <p:cNvPr id="35" name="Прямое соединение 34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ое соединение 35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ое соединение 36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Текстовое поле 37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22</a:t>
              </a:r>
            </a:p>
          </p:txBody>
        </p:sp>
        <p:sp>
          <p:nvSpPr>
            <p:cNvPr id="39" name="Текстовое поле 38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12</a:t>
              </a:r>
            </a:p>
          </p:txBody>
        </p:sp>
        <p:sp>
          <p:nvSpPr>
            <p:cNvPr id="40" name="Текстовое поле 39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1" name="Текстовое поле 40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12</a:t>
              </a:r>
            </a:p>
          </p:txBody>
        </p:sp>
        <p:sp>
          <p:nvSpPr>
            <p:cNvPr id="42" name="Текстовое поле 41"/>
            <p:cNvSpPr txBox="1"/>
            <p:nvPr/>
          </p:nvSpPr>
          <p:spPr>
            <a:xfrm>
              <a:off x="13696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10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8371205" y="2686685"/>
            <a:ext cx="1515745" cy="1362075"/>
            <a:chOff x="13183" y="6645"/>
            <a:chExt cx="2387" cy="2145"/>
          </a:xfrm>
        </p:grpSpPr>
        <p:cxnSp>
          <p:nvCxnSpPr>
            <p:cNvPr id="44" name="Прямое соединение 43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ое соединение 44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ое соединение 45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Текстовое поле 46"/>
            <p:cNvSpPr txBox="1"/>
            <p:nvPr/>
          </p:nvSpPr>
          <p:spPr>
            <a:xfrm>
              <a:off x="13183" y="6645"/>
              <a:ext cx="137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275</a:t>
              </a:r>
            </a:p>
          </p:txBody>
        </p:sp>
        <p:sp>
          <p:nvSpPr>
            <p:cNvPr id="48" name="Текстовое поле 47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12</a:t>
              </a:r>
            </a:p>
          </p:txBody>
        </p:sp>
        <p:sp>
          <p:nvSpPr>
            <p:cNvPr id="49" name="Текстовое поле 48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22</a:t>
              </a:r>
            </a:p>
          </p:txBody>
        </p:sp>
        <p:sp>
          <p:nvSpPr>
            <p:cNvPr id="50" name="Текстовое поле 49"/>
            <p:cNvSpPr txBox="1"/>
            <p:nvPr/>
          </p:nvSpPr>
          <p:spPr>
            <a:xfrm>
              <a:off x="13183" y="7162"/>
              <a:ext cx="137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264</a:t>
              </a:r>
            </a:p>
          </p:txBody>
        </p:sp>
        <p:sp>
          <p:nvSpPr>
            <p:cNvPr id="51" name="Текстовое поле 50"/>
            <p:cNvSpPr txBox="1"/>
            <p:nvPr/>
          </p:nvSpPr>
          <p:spPr>
            <a:xfrm>
              <a:off x="13441" y="806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11</a:t>
              </a: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3842385" y="2663825"/>
            <a:ext cx="1236345" cy="1395095"/>
            <a:chOff x="13623" y="6645"/>
            <a:chExt cx="1947" cy="2197"/>
          </a:xfrm>
        </p:grpSpPr>
        <p:cxnSp>
          <p:nvCxnSpPr>
            <p:cNvPr id="53" name="Прямое соединение 52"/>
            <p:cNvCxnSpPr/>
            <p:nvPr/>
          </p:nvCxnSpPr>
          <p:spPr>
            <a:xfrm flipH="1">
              <a:off x="14376" y="6838"/>
              <a:ext cx="26" cy="1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ое соединение 53"/>
            <p:cNvCxnSpPr/>
            <p:nvPr/>
          </p:nvCxnSpPr>
          <p:spPr>
            <a:xfrm flipV="1">
              <a:off x="14376" y="7331"/>
              <a:ext cx="1194" cy="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ое соединение 54"/>
            <p:cNvCxnSpPr/>
            <p:nvPr/>
          </p:nvCxnSpPr>
          <p:spPr>
            <a:xfrm flipV="1">
              <a:off x="13623" y="8029"/>
              <a:ext cx="701" cy="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Текстовое поле 55"/>
            <p:cNvSpPr txBox="1"/>
            <p:nvPr/>
          </p:nvSpPr>
          <p:spPr>
            <a:xfrm>
              <a:off x="13623" y="6645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57" name="Текстовое поле 56"/>
            <p:cNvSpPr txBox="1"/>
            <p:nvPr/>
          </p:nvSpPr>
          <p:spPr>
            <a:xfrm>
              <a:off x="14578" y="666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12</a:t>
              </a:r>
            </a:p>
          </p:txBody>
        </p:sp>
        <p:sp>
          <p:nvSpPr>
            <p:cNvPr id="58" name="Текстовое поле 57"/>
            <p:cNvSpPr txBox="1"/>
            <p:nvPr/>
          </p:nvSpPr>
          <p:spPr>
            <a:xfrm>
              <a:off x="14631" y="7306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59" name="Текстовое поле 58"/>
            <p:cNvSpPr txBox="1"/>
            <p:nvPr/>
          </p:nvSpPr>
          <p:spPr>
            <a:xfrm>
              <a:off x="13623" y="7162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60" name="Текстовое поле 59"/>
            <p:cNvSpPr txBox="1"/>
            <p:nvPr/>
          </p:nvSpPr>
          <p:spPr>
            <a:xfrm>
              <a:off x="13643" y="8117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5" name="Текстовое поле 4"/>
          <p:cNvSpPr txBox="1"/>
          <p:nvPr/>
        </p:nvSpPr>
        <p:spPr>
          <a:xfrm>
            <a:off x="8816975" y="4041140"/>
            <a:ext cx="13817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11</a:t>
            </a:r>
            <a:r>
              <a:rPr lang="ru-RU" altLang="en-US" sz="2800" baseline="-25000">
                <a:solidFill>
                  <a:schemeClr val="tx1"/>
                </a:solidFill>
                <a:sym typeface="+mn-ea"/>
              </a:rPr>
              <a:t>10</a:t>
            </a:r>
            <a:r>
              <a:rPr lang="ru-RU" altLang="en-US" sz="2800">
                <a:solidFill>
                  <a:schemeClr val="tx1"/>
                </a:solidFill>
                <a:sym typeface="+mn-ea"/>
              </a:rPr>
              <a:t>=В</a:t>
            </a:r>
            <a:r>
              <a:rPr lang="ru-RU" altLang="en-US" sz="2800" baseline="-25000">
                <a:solidFill>
                  <a:schemeClr val="tx1"/>
                </a:solidFill>
                <a:sym typeface="+mn-ea"/>
              </a:rPr>
              <a:t>12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6562090" y="2009775"/>
            <a:ext cx="5435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22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6342698" y="4030980"/>
            <a:ext cx="1393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10</a:t>
            </a:r>
            <a:r>
              <a:rPr lang="ru-RU" altLang="en-US" sz="2800" baseline="-25000">
                <a:solidFill>
                  <a:schemeClr val="tx1"/>
                </a:solidFill>
                <a:sym typeface="+mn-ea"/>
              </a:rPr>
              <a:t>10</a:t>
            </a:r>
            <a:r>
              <a:rPr lang="ru-RU" altLang="en-US" sz="2800">
                <a:solidFill>
                  <a:schemeClr val="tx1"/>
                </a:solidFill>
                <a:sym typeface="+mn-ea"/>
              </a:rPr>
              <a:t>=А</a:t>
            </a:r>
            <a:r>
              <a:rPr lang="ru-RU" altLang="en-US" sz="2800" baseline="-25000">
                <a:solidFill>
                  <a:schemeClr val="tx1"/>
                </a:solidFill>
                <a:sym typeface="+mn-ea"/>
              </a:rPr>
              <a:t>12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4119245" y="2009775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1</a:t>
            </a: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4086860" y="4020820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1</a:t>
            </a:r>
          </a:p>
        </p:txBody>
      </p:sp>
      <p:sp>
        <p:nvSpPr>
          <p:cNvPr id="23" name="Текстовое поле 22"/>
          <p:cNvSpPr txBox="1"/>
          <p:nvPr/>
        </p:nvSpPr>
        <p:spPr>
          <a:xfrm>
            <a:off x="5876290" y="667385"/>
            <a:ext cx="2127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solidFill>
                  <a:schemeClr val="tx1"/>
                </a:solidFill>
              </a:rPr>
              <a:t>275</a:t>
            </a:r>
            <a:r>
              <a:rPr lang="ru-RU" altLang="en-US" sz="2800" baseline="-25000">
                <a:solidFill>
                  <a:schemeClr val="tx1"/>
                </a:solidFill>
              </a:rPr>
              <a:t>10</a:t>
            </a:r>
            <a:r>
              <a:rPr lang="ru-RU" altLang="en-US" sz="2800">
                <a:solidFill>
                  <a:schemeClr val="tx1"/>
                </a:solidFill>
              </a:rPr>
              <a:t>=1АВ</a:t>
            </a:r>
            <a:r>
              <a:rPr lang="ru-RU" altLang="en-US" sz="2800" baseline="-25000">
                <a:solidFill>
                  <a:schemeClr val="tx1"/>
                </a:solidFill>
              </a:rPr>
              <a:t>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uiExpand="1" build="p"/>
      <p:bldP spid="5" grpId="0"/>
      <p:bldP spid="7" grpId="0"/>
      <p:bldP spid="8" grpId="0"/>
      <p:bldP spid="9" grpId="0"/>
      <p:bldP spid="10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4000" b="0" dirty="0">
                <a:latin typeface="Calibri" panose="020F0502020204030204" charset="0"/>
                <a:cs typeface="Calibri" panose="020F0502020204030204" charset="0"/>
                <a:sym typeface="+mn-ea"/>
              </a:rPr>
              <a:t>Позиционная система счисления</a:t>
            </a:r>
            <a:endParaRPr lang="ru-RU" altLang="en-US" sz="4000" b="0" dirty="0"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35785"/>
            <a:ext cx="10515600" cy="4351338"/>
          </a:xfrm>
        </p:spPr>
        <p:txBody>
          <a:bodyPr>
            <a:norm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kern="0" dirty="0">
                <a:solidFill>
                  <a:schemeClr val="tx1"/>
                </a:solidFill>
                <a:uFillTx/>
                <a:ea typeface="+Основной текст (восточно-азиат" charset="0"/>
                <a:cs typeface="+mn-lt"/>
                <a:sym typeface="+mn-ea"/>
              </a:rPr>
              <a:t>Система счисления называется </a:t>
            </a:r>
            <a:r>
              <a:rPr b="1" i="1" kern="0" dirty="0">
                <a:solidFill>
                  <a:schemeClr val="tx1"/>
                </a:solidFill>
                <a:uFillTx/>
                <a:ea typeface="+Основной текст (восточно-азиат" charset="0"/>
                <a:cs typeface="+mn-lt"/>
                <a:sym typeface="+mn-ea"/>
              </a:rPr>
              <a:t>позиционной</a:t>
            </a:r>
            <a:r>
              <a:rPr kern="0" dirty="0">
                <a:solidFill>
                  <a:schemeClr val="tx1"/>
                </a:solidFill>
                <a:uFillTx/>
                <a:ea typeface="+Основной текст (восточно-азиат" charset="0"/>
                <a:cs typeface="+mn-lt"/>
                <a:sym typeface="+mn-ea"/>
              </a:rPr>
              <a:t>, если количественный эквивалент цифры в числе зависит от её положения в записи числа.</a:t>
            </a:r>
            <a:endParaRPr kern="0" dirty="0">
              <a:solidFill>
                <a:schemeClr val="tx1"/>
              </a:solidFill>
              <a:uFillTx/>
              <a:ea typeface="+Основной текст (восточно-азиат" charset="0"/>
              <a:cs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kern="0" dirty="0">
                <a:solidFill>
                  <a:schemeClr val="tx1"/>
                </a:solidFill>
                <a:uFillTx/>
                <a:ea typeface="+Основной текст (восточно-азиат" charset="0"/>
                <a:cs typeface="+mn-lt"/>
                <a:sym typeface="+mn-ea"/>
              </a:rPr>
              <a:t>Основание </a:t>
            </a:r>
            <a:r>
              <a:rPr kern="0" dirty="0">
                <a:solidFill>
                  <a:schemeClr val="tx1"/>
                </a:solidFill>
                <a:uFillTx/>
                <a:ea typeface="+Основной текст (восточно-азиат" charset="0"/>
                <a:cs typeface="+mn-lt"/>
                <a:sym typeface="+mn-ea"/>
              </a:rPr>
              <a:t>позиционной системы счисления равно количеству цифр, составляющих её алфавит.</a:t>
            </a: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dirty="0">
                <a:solidFill>
                  <a:schemeClr val="tx1"/>
                </a:solidFill>
                <a:cs typeface="+mn-lt"/>
                <a:sym typeface="+mn-ea"/>
              </a:rPr>
              <a:t>Алфавит </a:t>
            </a:r>
            <a:r>
              <a:rPr dirty="0">
                <a:solidFill>
                  <a:schemeClr val="tx1"/>
                </a:solidFill>
                <a:cs typeface="+mn-lt"/>
                <a:sym typeface="+mn-ea"/>
              </a:rPr>
              <a:t>десятичной системы составляют цифры</a:t>
            </a:r>
          </a:p>
          <a:p>
            <a:pPr indent="0" algn="r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dirty="0">
                <a:solidFill>
                  <a:schemeClr val="tx1"/>
                </a:solidFill>
                <a:cs typeface="+mn-lt"/>
                <a:sym typeface="+mn-ea"/>
              </a:rPr>
              <a:t>0, 1, 2, 3, 4, 5, 6, 7, 8, 9. </a:t>
            </a:r>
            <a:endParaRPr dirty="0">
              <a:solidFill>
                <a:schemeClr val="tx1"/>
              </a:solidFill>
              <a:cs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lang="ru-RU" altLang="en-US" dirty="0">
              <a:solidFill>
                <a:schemeClr val="tx1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b="0">
                <a:latin typeface="Calibri" panose="020F0502020204030204" charset="0"/>
                <a:cs typeface="Calibri" panose="020F0502020204030204" charset="0"/>
              </a:rPr>
              <a:t>Алгоритм перевода в двенадцатеричную систему счисления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5993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последовательно выполнять деление числа и получаемых целых частных на 12 до тех пор, пока не получим частное, равное 0;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algn="just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полученные остатки, являющиеся цифрами числа в 12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ричной системе счисления, 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привести в соответствие с алфавитом системы счисления </a:t>
            </a:r>
            <a:r>
              <a:rPr lang="en-US" altLang="en-US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{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0, 1, 2, 3, 4, 5, 6, 7, 8, 9, А, В</a:t>
            </a:r>
            <a:r>
              <a:rPr lang="en-US" altLang="en-US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}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;</a:t>
            </a:r>
          </a:p>
          <a:p>
            <a:pPr algn="just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составить число в 12-ричной системе счисления, записывая его с последнего полученного остатка.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2846070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7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Переведите число 23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9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 из десятичной системы счисления в 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двоичную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троичную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четверичную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восьмеричную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девятеричную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двенадцатеричную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шестадцатеричную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b="0">
                <a:latin typeface="Calibri" panose="020F0502020204030204" charset="0"/>
                <a:cs typeface="Calibri" panose="020F0502020204030204" charset="0"/>
              </a:rPr>
              <a:t>Алгоритм перевода целых десятичных чисел в  систему счисления с основанием </a:t>
            </a:r>
            <a:r>
              <a:rPr lang="en-US" altLang="en-US" b="0">
                <a:latin typeface="Calibri" panose="020F0502020204030204" charset="0"/>
                <a:cs typeface="Calibri" panose="020F0502020204030204" charset="0"/>
              </a:rPr>
              <a:t>q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2014855"/>
            <a:ext cx="10515600" cy="459930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последовательно выполнять деление числа и получаемых целых частных на </a:t>
            </a:r>
            <a:r>
              <a:rPr lang="en-US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q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 до тех пор, пока не получим частное, равное 0;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полученные остатки, являющиеся цифрами числа в 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q-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ичной системе счисления, 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привести в соответствие с алфавитом новой системы счисления;</a:t>
            </a:r>
            <a:endParaRPr lang="ru-RU" altLang="en-US">
              <a:solidFill>
                <a:schemeClr val="tx1"/>
              </a:solidFill>
              <a:latin typeface="+mn-lt"/>
              <a:cs typeface="+mn-lt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составить число в 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q-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ичной системе счисления, записывая его с последнего полученного остатка.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8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409065"/>
            <a:ext cx="10515600" cy="513651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Найдите нулевой разряд 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числа 73546 в двоичной системе счисления,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числа 1234567  в двоичной системе счисления,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числа 123351 в троичной системе счисления</a:t>
            </a:r>
          </a:p>
          <a:p>
            <a:pPr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Найдите последнюю цифру числа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числа 123344 в троичной системе счисления,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числа 32033 в четверичной системе счисления,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9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Заполните пропуски в следующих фразах:</a:t>
            </a:r>
          </a:p>
          <a:p>
            <a:pPr lvl="1"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Если двоичное число оканчивается на 0, то соответствующее ему десятичное число делится на  ........... .</a:t>
            </a:r>
          </a:p>
          <a:p>
            <a:pPr lvl="1"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Если десятичное число делится на 5, то это число в ...................... - ой системе счисления оканчивается на 0.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/>
          <p:nvPr/>
        </p:nvGraphicFramePr>
        <p:xfrm>
          <a:off x="1106170" y="2421255"/>
          <a:ext cx="959866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1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7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tx1"/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tx1"/>
                          </a:solidFill>
                          <a:sym typeface="+mn-ea"/>
                        </a:rPr>
                        <a:t>|</a:t>
                      </a:r>
                      <a:endParaRPr lang="en-US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tx1"/>
                          </a:solidFill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Текстовое поле 6"/>
          <p:cNvSpPr txBox="1"/>
          <p:nvPr/>
        </p:nvSpPr>
        <p:spPr>
          <a:xfrm>
            <a:off x="1561465" y="5706110"/>
            <a:ext cx="346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1011</a:t>
            </a:r>
            <a:r>
              <a:rPr lang="ru-RU" altLang="en-US" sz="2800" baseline="-25000"/>
              <a:t>2</a:t>
            </a:r>
            <a:r>
              <a:rPr lang="ru-RU" altLang="en-US" sz="2800"/>
              <a:t>=8+2+1=11</a:t>
            </a:r>
            <a:r>
              <a:rPr lang="ru-RU" altLang="en-US" sz="2800" baseline="-25000"/>
              <a:t>10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2691765" y="3985895"/>
            <a:ext cx="44126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/>
              <a:t>«Вес» цифр разрядов двоичного числа </a:t>
            </a: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1360170" y="4872990"/>
            <a:ext cx="7561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sym typeface="+mn-ea"/>
              </a:rPr>
              <a:t> Число в двоичной системе счисления  1 0 1 1</a:t>
            </a:r>
            <a:r>
              <a:rPr lang="ru-RU" altLang="en-US" sz="2800" baseline="-25000">
                <a:sym typeface="+mn-ea"/>
              </a:rPr>
              <a:t>2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469390" y="1541145"/>
            <a:ext cx="9509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sym typeface="+mn-ea"/>
              </a:rPr>
              <a:t>Запишите число 1011</a:t>
            </a:r>
            <a:r>
              <a:rPr lang="ru-RU" altLang="en-US" sz="2800" baseline="-25000">
                <a:sym typeface="+mn-ea"/>
              </a:rPr>
              <a:t>2</a:t>
            </a:r>
            <a:r>
              <a:rPr lang="ru-RU" altLang="en-US" sz="2800">
                <a:sym typeface="+mn-ea"/>
              </a:rPr>
              <a:t> в десятичной системе счисления.</a:t>
            </a:r>
            <a:endParaRPr lang="ru-RU" altLang="en-US" sz="2800"/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7200900" y="3935095"/>
            <a:ext cx="4064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400">
                <a:sym typeface="+mn-ea"/>
              </a:rPr>
              <a:t> 8</a:t>
            </a: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7555230" y="3928110"/>
            <a:ext cx="4064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400">
                <a:sym typeface="+mn-ea"/>
              </a:rPr>
              <a:t>4 </a:t>
            </a: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8130540" y="3935730"/>
            <a:ext cx="337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400">
                <a:sym typeface="+mn-ea"/>
              </a:rPr>
              <a:t>1</a:t>
            </a:r>
          </a:p>
        </p:txBody>
      </p:sp>
      <p:sp>
        <p:nvSpPr>
          <p:cNvPr id="16" name="Текстовое поле 15"/>
          <p:cNvSpPr txBox="1"/>
          <p:nvPr/>
        </p:nvSpPr>
        <p:spPr>
          <a:xfrm>
            <a:off x="7813040" y="3930015"/>
            <a:ext cx="337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400">
                <a:sym typeface="+mn-ea"/>
              </a:rPr>
              <a:t>2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7710170" y="4445000"/>
            <a:ext cx="13335" cy="35179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8282940" y="4434840"/>
            <a:ext cx="13335" cy="35179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7991475" y="4434840"/>
            <a:ext cx="13335" cy="35179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7449820" y="4441825"/>
            <a:ext cx="13335" cy="35179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47700" y="258445"/>
            <a:ext cx="7634605" cy="1325880"/>
          </a:xfrm>
        </p:spPr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2" grpId="0"/>
      <p:bldP spid="14" grpId="0"/>
      <p:bldP spid="15" grpId="0"/>
      <p:bldP spid="1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/>
          <p:nvPr/>
        </p:nvGraphicFramePr>
        <p:xfrm>
          <a:off x="1106170" y="2421255"/>
          <a:ext cx="959866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1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7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tx1"/>
                          </a:solidFill>
                          <a:sym typeface="+mn-ea"/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tx1"/>
                          </a:solidFill>
                          <a:sym typeface="+mn-ea"/>
                        </a:rPr>
                        <a:t>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2800">
                          <a:solidFill>
                            <a:schemeClr val="tx1"/>
                          </a:solidFill>
                        </a:rPr>
                        <a:t>||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Текстовое поле 6"/>
          <p:cNvSpPr txBox="1"/>
          <p:nvPr/>
        </p:nvSpPr>
        <p:spPr>
          <a:xfrm>
            <a:off x="1106170" y="5752465"/>
            <a:ext cx="6002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2800"/>
              <a:t>21</a:t>
            </a:r>
            <a:r>
              <a:rPr lang="ru-RU" altLang="en-US" sz="2800"/>
              <a:t>0</a:t>
            </a:r>
            <a:r>
              <a:rPr lang="en-US" altLang="ru-RU" sz="2800"/>
              <a:t>2</a:t>
            </a:r>
            <a:r>
              <a:rPr lang="en-US" altLang="ru-RU" sz="2800" baseline="-25000"/>
              <a:t>3</a:t>
            </a:r>
            <a:r>
              <a:rPr lang="ru-RU" altLang="en-US" sz="2800"/>
              <a:t>=</a:t>
            </a:r>
            <a:r>
              <a:rPr lang="en-US" altLang="ru-RU" sz="2800"/>
              <a:t>2</a:t>
            </a: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·</a:t>
            </a:r>
            <a:r>
              <a:rPr lang="en-US" altLang="ru-RU" sz="2800"/>
              <a:t>27</a:t>
            </a:r>
            <a:r>
              <a:rPr lang="ru-RU" altLang="en-US" sz="2800"/>
              <a:t>+</a:t>
            </a:r>
            <a:r>
              <a:rPr lang="en-US" altLang="ru-RU" sz="2800"/>
              <a:t>1</a:t>
            </a: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·</a:t>
            </a:r>
            <a:r>
              <a:rPr lang="en-US" altLang="ru-RU" sz="2800"/>
              <a:t>9+0</a:t>
            </a: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·</a:t>
            </a:r>
            <a:r>
              <a:rPr lang="en-US" altLang="ru-RU" sz="2800"/>
              <a:t>3</a:t>
            </a:r>
            <a:r>
              <a:rPr lang="ru-RU" altLang="en-US" sz="2800"/>
              <a:t>+</a:t>
            </a:r>
            <a:r>
              <a:rPr lang="en-US" altLang="ru-RU" sz="2800"/>
              <a:t>2</a:t>
            </a:r>
            <a:r>
              <a:rPr lang="ru-RU" altLang="en-US" sz="2800"/>
              <a:t>=</a:t>
            </a:r>
            <a:r>
              <a:rPr lang="en-US" altLang="ru-RU" sz="2800"/>
              <a:t>65</a:t>
            </a:r>
            <a:r>
              <a:rPr lang="ru-RU" altLang="en-US" sz="2800" baseline="-25000"/>
              <a:t>10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2326005" y="4000500"/>
            <a:ext cx="44126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/>
              <a:t>«Вес» цифр разрядов троичного числа </a:t>
            </a: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1025525" y="4735830"/>
            <a:ext cx="9027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sym typeface="+mn-ea"/>
              </a:rPr>
              <a:t> Число в троичной системе счисления  </a:t>
            </a:r>
            <a:r>
              <a:rPr lang="en-US" altLang="ru-RU" sz="2800">
                <a:sym typeface="+mn-ea"/>
              </a:rPr>
              <a:t>2</a:t>
            </a:r>
            <a:r>
              <a:rPr lang="ru-RU" altLang="en-US" sz="2800">
                <a:sym typeface="+mn-ea"/>
              </a:rPr>
              <a:t> </a:t>
            </a:r>
            <a:r>
              <a:rPr lang="en-US" altLang="ru-RU" sz="2800">
                <a:sym typeface="+mn-ea"/>
              </a:rPr>
              <a:t>1</a:t>
            </a:r>
            <a:r>
              <a:rPr lang="ru-RU" altLang="en-US" sz="2800">
                <a:sym typeface="+mn-ea"/>
              </a:rPr>
              <a:t> </a:t>
            </a:r>
            <a:r>
              <a:rPr lang="en-US" altLang="ru-RU" sz="2800">
                <a:sym typeface="+mn-ea"/>
              </a:rPr>
              <a:t>0</a:t>
            </a:r>
            <a:r>
              <a:rPr lang="ru-RU" altLang="en-US" sz="2800">
                <a:sym typeface="+mn-ea"/>
              </a:rPr>
              <a:t> </a:t>
            </a:r>
            <a:r>
              <a:rPr lang="en-US" altLang="ru-RU" sz="2800">
                <a:sym typeface="+mn-ea"/>
              </a:rPr>
              <a:t>2</a:t>
            </a:r>
            <a:r>
              <a:rPr lang="en-US" altLang="ru-RU" sz="2800" baseline="-25000">
                <a:sym typeface="+mn-ea"/>
              </a:rPr>
              <a:t>3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106170" y="1417955"/>
            <a:ext cx="8866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sym typeface="+mn-ea"/>
              </a:rPr>
              <a:t>Запишите число 2102</a:t>
            </a:r>
            <a:r>
              <a:rPr lang="ru-RU" altLang="en-US" sz="2800" baseline="-25000">
                <a:sym typeface="+mn-ea"/>
              </a:rPr>
              <a:t>3</a:t>
            </a:r>
            <a:r>
              <a:rPr lang="ru-RU" altLang="en-US" sz="2800">
                <a:sym typeface="+mn-ea"/>
              </a:rPr>
              <a:t> в десятичной системе счисления.</a:t>
            </a:r>
            <a:endParaRPr lang="ru-RU" altLang="en-US" sz="2800"/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738620" y="3935095"/>
            <a:ext cx="56070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400">
                <a:sym typeface="+mn-ea"/>
              </a:rPr>
              <a:t> 27</a:t>
            </a: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7208520" y="3937000"/>
            <a:ext cx="4064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400">
                <a:sym typeface="+mn-ea"/>
              </a:rPr>
              <a:t>9 </a:t>
            </a: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7703820" y="3935730"/>
            <a:ext cx="337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400">
                <a:sym typeface="+mn-ea"/>
              </a:rPr>
              <a:t>1</a:t>
            </a:r>
          </a:p>
        </p:txBody>
      </p:sp>
      <p:sp>
        <p:nvSpPr>
          <p:cNvPr id="16" name="Текстовое поле 15"/>
          <p:cNvSpPr txBox="1"/>
          <p:nvPr/>
        </p:nvSpPr>
        <p:spPr>
          <a:xfrm>
            <a:off x="7448550" y="3938905"/>
            <a:ext cx="337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en-US" sz="2400">
                <a:sym typeface="+mn-ea"/>
              </a:rPr>
              <a:t>3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7345680" y="4453890"/>
            <a:ext cx="13335" cy="35179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7856220" y="4434840"/>
            <a:ext cx="13335" cy="35179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7626985" y="4443730"/>
            <a:ext cx="13335" cy="35179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7094220" y="4441825"/>
            <a:ext cx="13335" cy="35179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2" grpId="0"/>
      <p:bldP spid="14" grpId="0"/>
      <p:bldP spid="15" grpId="0"/>
      <p:bldP spid="1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672465" y="1414145"/>
            <a:ext cx="10031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cs typeface="+mn-lt"/>
              </a:rPr>
              <a:t>Переведите число 10110011</a:t>
            </a:r>
            <a:r>
              <a:rPr lang="en-US" sz="2800" b="0" baseline="-25000">
                <a:cs typeface="+mn-lt"/>
              </a:rPr>
              <a:t>2</a:t>
            </a:r>
            <a:r>
              <a:rPr lang="en-US" sz="2800" b="0">
                <a:cs typeface="+mn-lt"/>
              </a:rPr>
              <a:t> в десятичную систему счисления</a:t>
            </a:r>
            <a:r>
              <a:rPr lang="ru-RU" altLang="en-US" sz="2800" b="0">
                <a:cs typeface="+mn-lt"/>
              </a:rPr>
              <a:t>: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782320" y="2077720"/>
          <a:ext cx="105918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7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4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cs typeface="+mn-lt"/>
                        </a:rPr>
                        <a:t>-</a:t>
                      </a:r>
                      <a:r>
                        <a:rPr lang="ru-RU" altLang="en-US" sz="2800" b="0">
                          <a:solidFill>
                            <a:schemeClr val="tx1"/>
                          </a:solidFill>
                          <a:cs typeface="+mn-lt"/>
                        </a:rPr>
                        <a:t> п</a:t>
                      </a:r>
                      <a:r>
                        <a:rPr lang="en-US" sz="2800" b="0">
                          <a:solidFill>
                            <a:srgbClr val="000000"/>
                          </a:solidFill>
                          <a:cs typeface="+mn-lt"/>
                        </a:rPr>
                        <a:t>одпишите над каждой цифрой ее «вес»</a:t>
                      </a:r>
                      <a:r>
                        <a:rPr lang="ru-RU" altLang="en-US" sz="2800" b="0">
                          <a:solidFill>
                            <a:srgbClr val="000000"/>
                          </a:solidFill>
                          <a:cs typeface="+mn-lt"/>
                        </a:rPr>
                        <a:t>;</a:t>
                      </a:r>
                      <a:endParaRPr lang="ru-RU" altLang="en-US" sz="2800" b="0">
                        <a:solidFill>
                          <a:srgbClr val="000000"/>
                        </a:solidFill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cs typeface="+mn-lt"/>
                        </a:rPr>
                        <a:t>⎕⎕⎕⎕⎕⎕⎕⎕</a:t>
                      </a:r>
                      <a:endParaRPr lang="en-US" sz="2800" b="0">
                        <a:solidFill>
                          <a:schemeClr val="tx1"/>
                        </a:solidFill>
                        <a:cs typeface="+mn-lt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cs typeface="+mn-lt"/>
                        </a:rPr>
                        <a:t>1 0 1 1 0 0 1 1</a:t>
                      </a:r>
                      <a:r>
                        <a:rPr lang="en-US" sz="2800" b="0" baseline="-25000">
                          <a:solidFill>
                            <a:schemeClr val="tx1"/>
                          </a:solidFill>
                          <a:cs typeface="+mn-lt"/>
                        </a:rPr>
                        <a:t>2</a:t>
                      </a:r>
                      <a:endParaRPr lang="en-US" altLang="en-US" sz="2800" b="0" baseline="-25000">
                        <a:solidFill>
                          <a:schemeClr val="tx1"/>
                        </a:solidFill>
                        <a:ea typeface="Cambria Math" panose="020405030504060302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cs typeface="+mn-lt"/>
                        </a:rPr>
                        <a:t>- запишите </a:t>
                      </a:r>
                      <a:r>
                        <a:rPr lang="en-US" sz="2800" b="0">
                          <a:solidFill>
                            <a:srgbClr val="000000"/>
                          </a:solidFill>
                          <a:cs typeface="+mn-lt"/>
                        </a:rPr>
                        <a:t>арифметическое выражение для перевода всех единиц каждого из разрядов в нулевой разряд</a:t>
                      </a:r>
                      <a:r>
                        <a:rPr lang="ru-RU" altLang="en-US" sz="2800" b="0">
                          <a:solidFill>
                            <a:srgbClr val="000000"/>
                          </a:solidFill>
                          <a:cs typeface="+mn-lt"/>
                        </a:rPr>
                        <a:t>;</a:t>
                      </a:r>
                    </a:p>
                    <a:p>
                      <a:pPr indent="0">
                        <a:buNone/>
                      </a:pPr>
                      <a:endParaRPr lang="ru-RU" altLang="en-US" sz="2800" b="0">
                        <a:solidFill>
                          <a:srgbClr val="000000"/>
                        </a:solidFill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cs typeface="+mn-lt"/>
                        </a:rPr>
                        <a:t> </a:t>
                      </a:r>
                      <a:endParaRPr lang="en-US" altLang="en-US" sz="2800" b="0">
                        <a:solidFill>
                          <a:schemeClr val="tx1"/>
                        </a:solidFill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cs typeface="+mn-lt"/>
                        </a:rPr>
                        <a:t>- в полученном выражении выполните арифметические операции в десятичной системе счисления, з</a:t>
                      </a:r>
                      <a:r>
                        <a:rPr lang="en-US" sz="2800" b="0">
                          <a:solidFill>
                            <a:srgbClr val="000000"/>
                          </a:solidFill>
                          <a:cs typeface="+mn-lt"/>
                        </a:rPr>
                        <a:t>апишите значение числа в десятичной системе счисления</a:t>
                      </a:r>
                      <a:r>
                        <a:rPr lang="ru-RU" altLang="en-US" sz="2800" b="0">
                          <a:solidFill>
                            <a:srgbClr val="000000"/>
                          </a:solidFill>
                          <a:cs typeface="+mn-lt"/>
                        </a:rPr>
                        <a:t>.</a:t>
                      </a:r>
                      <a:endParaRPr lang="ru-RU" altLang="en-US" sz="2800" b="0">
                        <a:solidFill>
                          <a:srgbClr val="000000"/>
                        </a:solidFill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12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672465" y="1414145"/>
            <a:ext cx="10031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cs typeface="+mn-lt"/>
              </a:rPr>
              <a:t>Переведите число 7057</a:t>
            </a:r>
            <a:r>
              <a:rPr lang="en-US" sz="2800" b="0" baseline="-25000">
                <a:cs typeface="+mn-lt"/>
              </a:rPr>
              <a:t>8</a:t>
            </a:r>
            <a:r>
              <a:rPr lang="en-US" sz="2800" b="0">
                <a:cs typeface="+mn-lt"/>
              </a:rPr>
              <a:t> в десятичную систему счисления: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782320" y="2077720"/>
          <a:ext cx="105918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7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4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cs typeface="+mn-lt"/>
                        </a:rPr>
                        <a:t>-</a:t>
                      </a:r>
                      <a:r>
                        <a:rPr lang="ru-RU" altLang="en-US" sz="2800" b="0">
                          <a:solidFill>
                            <a:schemeClr val="tx1"/>
                          </a:solidFill>
                          <a:cs typeface="+mn-lt"/>
                        </a:rPr>
                        <a:t> п</a:t>
                      </a:r>
                      <a:r>
                        <a:rPr lang="en-US" sz="2800" b="0">
                          <a:solidFill>
                            <a:srgbClr val="000000"/>
                          </a:solidFill>
                          <a:cs typeface="+mn-lt"/>
                        </a:rPr>
                        <a:t>одпишите над каждой цифрой ее «вес»</a:t>
                      </a:r>
                      <a:r>
                        <a:rPr lang="ru-RU" altLang="en-US" sz="2800" b="0">
                          <a:solidFill>
                            <a:srgbClr val="000000"/>
                          </a:solidFill>
                          <a:cs typeface="+mn-lt"/>
                        </a:rPr>
                        <a:t>;</a:t>
                      </a:r>
                      <a:endParaRPr lang="ru-RU" altLang="en-US" sz="2800" b="0">
                        <a:solidFill>
                          <a:srgbClr val="000000"/>
                        </a:solidFill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200" b="0">
                          <a:solidFill>
                            <a:schemeClr val="tx1"/>
                          </a:solidFill>
                          <a:cs typeface="+mn-lt"/>
                        </a:rPr>
                        <a:t>⎕ ⎕ ⎕ ⎕</a:t>
                      </a:r>
                      <a:endParaRPr lang="en-US" sz="2800" b="0">
                        <a:solidFill>
                          <a:schemeClr val="tx1"/>
                        </a:solidFill>
                        <a:cs typeface="+mn-lt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cs typeface="+mn-lt"/>
                        </a:rPr>
                        <a:t>7  0  5  7</a:t>
                      </a:r>
                      <a:r>
                        <a:rPr lang="en-US" sz="2800" b="0" baseline="-25000">
                          <a:solidFill>
                            <a:schemeClr val="tx1"/>
                          </a:solidFill>
                          <a:cs typeface="+mn-lt"/>
                        </a:rPr>
                        <a:t>8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cs typeface="+mn-lt"/>
                        </a:rPr>
                        <a:t>- запишите </a:t>
                      </a:r>
                      <a:r>
                        <a:rPr lang="en-US" sz="2800" b="0">
                          <a:solidFill>
                            <a:srgbClr val="000000"/>
                          </a:solidFill>
                          <a:cs typeface="+mn-lt"/>
                        </a:rPr>
                        <a:t>арифметическое выражение для перевода всех единиц каждого из разрядов в нулевой разряд</a:t>
                      </a:r>
                      <a:r>
                        <a:rPr lang="ru-RU" altLang="en-US" sz="2800" b="0">
                          <a:solidFill>
                            <a:srgbClr val="000000"/>
                          </a:solidFill>
                          <a:cs typeface="+mn-lt"/>
                        </a:rPr>
                        <a:t>;</a:t>
                      </a:r>
                    </a:p>
                    <a:p>
                      <a:pPr indent="0">
                        <a:buNone/>
                      </a:pPr>
                      <a:endParaRPr lang="ru-RU" altLang="en-US" sz="2800" b="0">
                        <a:solidFill>
                          <a:srgbClr val="000000"/>
                        </a:solidFill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cs typeface="+mn-lt"/>
                        </a:rPr>
                        <a:t> </a:t>
                      </a:r>
                      <a:endParaRPr lang="en-US" altLang="en-US" sz="2800" b="0">
                        <a:solidFill>
                          <a:schemeClr val="tx1"/>
                        </a:solidFill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cs typeface="+mn-lt"/>
                        </a:rPr>
                        <a:t>- в полученном выражении выполните арифметические операции в десятичной системе счисления, з</a:t>
                      </a:r>
                      <a:r>
                        <a:rPr lang="en-US" sz="2800" b="0">
                          <a:solidFill>
                            <a:srgbClr val="000000"/>
                          </a:solidFill>
                          <a:cs typeface="+mn-lt"/>
                        </a:rPr>
                        <a:t>апишите значение числа в десятичной системе счисления</a:t>
                      </a:r>
                      <a:r>
                        <a:rPr lang="ru-RU" altLang="en-US" sz="2800" b="0">
                          <a:solidFill>
                            <a:srgbClr val="000000"/>
                          </a:solidFill>
                          <a:cs typeface="+mn-lt"/>
                        </a:rPr>
                        <a:t>.</a:t>
                      </a:r>
                      <a:endParaRPr lang="ru-RU" altLang="en-US" sz="2800" b="0">
                        <a:solidFill>
                          <a:srgbClr val="000000"/>
                        </a:solidFill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13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altLang="en-US" b="0">
                <a:latin typeface="Calibri" panose="020F0502020204030204" charset="0"/>
                <a:cs typeface="Calibri" panose="020F0502020204030204" charset="0"/>
              </a:rPr>
              <a:t>Алгоритм перевода числа из системы счисления с основанием q в десятичную систему счисления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982470"/>
            <a:ext cx="10515600" cy="4194810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Чтобы перевести число </a:t>
            </a:r>
            <a:r>
              <a:rPr lang="ru-RU" altLang="en-US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из системы счисления с основанием q в десятичную систему счисления необходимо: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подписать над каждой цифрой ее «вес»;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записать арифметическое выражение для перевода всех единиц каждого из разрядов в нулевой разряд;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в полученном выражении выполнить арифметические операции в десятичной системе счисления, записать значение числа в десятичной системе счисления.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ое поле 5"/>
          <p:cNvSpPr txBox="1"/>
          <p:nvPr/>
        </p:nvSpPr>
        <p:spPr>
          <a:xfrm>
            <a:off x="5641975" y="1207135"/>
            <a:ext cx="5708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Алфавит: 0, 1, 2, 3, 4, 5, 6, 7, 8, 9</a:t>
            </a: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53415" y="258445"/>
            <a:ext cx="10515600" cy="1055370"/>
          </a:xfrm>
        </p:spPr>
        <p:txBody>
          <a:bodyPr>
            <a:normAutofit/>
          </a:bodyPr>
          <a:lstStyle/>
          <a:p>
            <a:r>
              <a:rPr lang="ru-RU" altLang="en-US" sz="4000">
                <a:latin typeface="Calibri" panose="020F0502020204030204" charset="0"/>
                <a:cs typeface="Calibri" panose="020F0502020204030204" charset="0"/>
                <a:sym typeface="+mn-ea"/>
              </a:rPr>
              <a:t>Задание 2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653415" y="2791460"/>
            <a:ext cx="52031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Как записать такое количество объектов с помощью </a:t>
            </a:r>
            <a:r>
              <a:rPr lang="ru-RU" altLang="en-US" sz="2800" b="1" i="1">
                <a:cs typeface="+mn-lt"/>
              </a:rPr>
              <a:t>десяти</a:t>
            </a:r>
            <a:r>
              <a:rPr lang="ru-RU" altLang="en-US" sz="2800">
                <a:cs typeface="+mn-lt"/>
              </a:rPr>
              <a:t> цифр?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7179310" y="2329180"/>
            <a:ext cx="1701165" cy="697230"/>
            <a:chOff x="1889" y="4777"/>
            <a:chExt cx="2679" cy="1098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8940165" y="2329180"/>
            <a:ext cx="1701165" cy="697230"/>
            <a:chOff x="1889" y="4777"/>
            <a:chExt cx="2679" cy="1098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8046720" y="3082290"/>
            <a:ext cx="1701165" cy="697230"/>
            <a:chOff x="1889" y="4777"/>
            <a:chExt cx="2679" cy="1098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9807575" y="3082290"/>
            <a:ext cx="1701165" cy="697230"/>
            <a:chOff x="1889" y="4777"/>
            <a:chExt cx="2679" cy="1098"/>
          </a:xfrm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95" name="Группа 194"/>
          <p:cNvGrpSpPr/>
          <p:nvPr/>
        </p:nvGrpSpPr>
        <p:grpSpPr>
          <a:xfrm>
            <a:off x="7179310" y="3079750"/>
            <a:ext cx="822325" cy="697230"/>
            <a:chOff x="6017" y="6522"/>
            <a:chExt cx="1295" cy="1098"/>
          </a:xfrm>
        </p:grpSpPr>
        <p:sp>
          <p:nvSpPr>
            <p:cNvPr id="115" name="Скругленный прямоугольник 114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7" name="Скругленный прямоугольник 116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8" name="Скругленный прямоугольник 117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9" name="Скругленный прямоугольник 118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35" name="Группа 234"/>
          <p:cNvGrpSpPr/>
          <p:nvPr/>
        </p:nvGrpSpPr>
        <p:grpSpPr>
          <a:xfrm>
            <a:off x="10701020" y="2326640"/>
            <a:ext cx="822325" cy="697230"/>
            <a:chOff x="6017" y="6522"/>
            <a:chExt cx="1295" cy="1098"/>
          </a:xfrm>
        </p:grpSpPr>
        <p:sp>
          <p:nvSpPr>
            <p:cNvPr id="236" name="Скругленный прямоугольник 235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39" name="Скругленный прямоугольник 238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0" name="Скругленный прямоугольник 239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1" name="Скругленный прямоугольник 240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2" name="Скругленный прямоугольник 241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43" name="Группа 242"/>
          <p:cNvGrpSpPr/>
          <p:nvPr/>
        </p:nvGrpSpPr>
        <p:grpSpPr>
          <a:xfrm>
            <a:off x="7179945" y="3829685"/>
            <a:ext cx="1701165" cy="697230"/>
            <a:chOff x="1889" y="4777"/>
            <a:chExt cx="2679" cy="1098"/>
          </a:xfrm>
        </p:grpSpPr>
        <p:sp>
          <p:nvSpPr>
            <p:cNvPr id="244" name="Скругленный прямоугольник 243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5" name="Скругленный прямоугольник 244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54" name="Группа 253"/>
          <p:cNvGrpSpPr/>
          <p:nvPr/>
        </p:nvGrpSpPr>
        <p:grpSpPr>
          <a:xfrm>
            <a:off x="8940800" y="3829685"/>
            <a:ext cx="1701165" cy="697230"/>
            <a:chOff x="1889" y="4777"/>
            <a:chExt cx="2679" cy="1098"/>
          </a:xfrm>
        </p:grpSpPr>
        <p:sp>
          <p:nvSpPr>
            <p:cNvPr id="255" name="Скругленный прямоугольник 254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6" name="Скругленный прямоугольник 255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7" name="Скругленный прямоугольник 256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8" name="Скругленный прямоугольник 257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9" name="Скругленный прямоугольник 258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0" name="Скругленный прямоугольник 259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65" name="Группа 264"/>
          <p:cNvGrpSpPr/>
          <p:nvPr/>
        </p:nvGrpSpPr>
        <p:grpSpPr>
          <a:xfrm>
            <a:off x="8047355" y="4591685"/>
            <a:ext cx="1701165" cy="697230"/>
            <a:chOff x="1889" y="4777"/>
            <a:chExt cx="2679" cy="1098"/>
          </a:xfrm>
        </p:grpSpPr>
        <p:sp>
          <p:nvSpPr>
            <p:cNvPr id="266" name="Скругленный прямоугольник 265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7" name="Скругленный прямоугольник 266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8" name="Скругленный прямоугольник 267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9" name="Скругленный прямоугольник 268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0" name="Скругленный прямоугольник 269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1" name="Скругленный прямоугольник 270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2" name="Скругленный прямоугольник 271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76" name="Группа 275"/>
          <p:cNvGrpSpPr/>
          <p:nvPr/>
        </p:nvGrpSpPr>
        <p:grpSpPr>
          <a:xfrm>
            <a:off x="9808210" y="4591685"/>
            <a:ext cx="1701165" cy="697230"/>
            <a:chOff x="1889" y="4777"/>
            <a:chExt cx="2679" cy="1098"/>
          </a:xfrm>
        </p:grpSpPr>
        <p:sp>
          <p:nvSpPr>
            <p:cNvPr id="277" name="Скругленный прямоугольник 276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9" name="Скругленный прямоугольник 278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0" name="Скругленный прямоугольник 279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1" name="Скругленный прямоугольник 280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2" name="Скругленный прямоугольник 281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87" name="Группа 286"/>
          <p:cNvGrpSpPr/>
          <p:nvPr/>
        </p:nvGrpSpPr>
        <p:grpSpPr>
          <a:xfrm>
            <a:off x="7179945" y="4589145"/>
            <a:ext cx="822325" cy="697230"/>
            <a:chOff x="6017" y="6522"/>
            <a:chExt cx="1295" cy="1098"/>
          </a:xfrm>
        </p:grpSpPr>
        <p:sp>
          <p:nvSpPr>
            <p:cNvPr id="288" name="Скругленный прямоугольник 287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0" name="Скругленный прямоугольник 289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1" name="Скругленный прямоугольник 290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2" name="Скругленный прямоугольник 291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93" name="Группа 292"/>
          <p:cNvGrpSpPr/>
          <p:nvPr/>
        </p:nvGrpSpPr>
        <p:grpSpPr>
          <a:xfrm>
            <a:off x="10701655" y="3827145"/>
            <a:ext cx="822325" cy="697230"/>
            <a:chOff x="6017" y="6522"/>
            <a:chExt cx="1295" cy="1098"/>
          </a:xfrm>
        </p:grpSpPr>
        <p:sp>
          <p:nvSpPr>
            <p:cNvPr id="294" name="Скругленный прямоугольник 293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5" name="Скругленный прямоугольник 294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6" name="Скругленный прямоугольник 295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7" name="Скругленный прямоугольник 296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8" name="Скругленный прямоугольник 297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99" name="Группа 298"/>
          <p:cNvGrpSpPr/>
          <p:nvPr/>
        </p:nvGrpSpPr>
        <p:grpSpPr>
          <a:xfrm>
            <a:off x="7179945" y="5348605"/>
            <a:ext cx="1701165" cy="697230"/>
            <a:chOff x="1889" y="4777"/>
            <a:chExt cx="2679" cy="1098"/>
          </a:xfrm>
        </p:grpSpPr>
        <p:sp>
          <p:nvSpPr>
            <p:cNvPr id="300" name="Скругленный прямоугольник 299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1" name="Скругленный прямоугольник 300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2" name="Скругленный прямоугольник 301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3" name="Скругленный прямоугольник 302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4" name="Скругленный прямоугольник 303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5" name="Скругленный прямоугольник 304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6" name="Скругленный прямоугольник 305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7" name="Скругленный прямоугольник 306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8" name="Скругленный прямоугольник 307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9" name="Скругленный прямоугольник 308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10" name="Группа 309"/>
          <p:cNvGrpSpPr/>
          <p:nvPr/>
        </p:nvGrpSpPr>
        <p:grpSpPr>
          <a:xfrm>
            <a:off x="8919845" y="5354955"/>
            <a:ext cx="1701165" cy="697230"/>
            <a:chOff x="1889" y="4777"/>
            <a:chExt cx="2679" cy="1098"/>
          </a:xfrm>
        </p:grpSpPr>
        <p:sp>
          <p:nvSpPr>
            <p:cNvPr id="311" name="Скругленный прямоугольник 310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2" name="Скругленный прямоугольник 311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3" name="Скругленный прямоугольник 312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4" name="Скругленный прямоугольник 313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5" name="Скругленный прямоугольник 314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6" name="Скругленный прямоугольник 315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7" name="Скругленный прямоугольник 316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8" name="Скругленный прямоугольник 317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9" name="Скругленный прямоугольник 318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0" name="Скругленный прямоугольник 319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21" name="Группа 320"/>
          <p:cNvGrpSpPr/>
          <p:nvPr/>
        </p:nvGrpSpPr>
        <p:grpSpPr>
          <a:xfrm>
            <a:off x="10674985" y="5352415"/>
            <a:ext cx="822325" cy="697230"/>
            <a:chOff x="6017" y="6522"/>
            <a:chExt cx="1295" cy="1098"/>
          </a:xfrm>
        </p:grpSpPr>
        <p:sp>
          <p:nvSpPr>
            <p:cNvPr id="322" name="Скругленный прямоугольник 321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3" name="Скругленный прямоугольник 322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4" name="Скругленный прямоугольник 323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5" name="Скругленный прямоугольник 324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6" name="Скругленный прямоугольник 325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329" name="Скругленный прямоугольник 328"/>
          <p:cNvSpPr/>
          <p:nvPr/>
        </p:nvSpPr>
        <p:spPr>
          <a:xfrm>
            <a:off x="11755755" y="534860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30" name="Скругленный прямоугольник 329"/>
          <p:cNvSpPr/>
          <p:nvPr/>
        </p:nvSpPr>
        <p:spPr>
          <a:xfrm>
            <a:off x="11562080" y="534860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907415" y="1656715"/>
            <a:ext cx="9611360" cy="4008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buNone/>
            </a:pPr>
            <a:r>
              <a:rPr lang="en-US" sz="2800" b="0">
                <a:cs typeface="+mn-lt"/>
              </a:rPr>
              <a:t>Переведите числа в десятичную систему счисления:</a:t>
            </a:r>
          </a:p>
          <a:p>
            <a:pPr marL="971550" lvl="1" indent="-5143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0">
                <a:cs typeface="+mn-lt"/>
              </a:rPr>
              <a:t>101100</a:t>
            </a:r>
            <a:r>
              <a:rPr lang="en-US" sz="2400" b="0" baseline="-25000">
                <a:cs typeface="+mn-lt"/>
              </a:rPr>
              <a:t>2</a:t>
            </a:r>
            <a:endParaRPr lang="en-US" sz="2400" b="0">
              <a:cs typeface="+mn-lt"/>
            </a:endParaRPr>
          </a:p>
          <a:p>
            <a:pPr marL="971550" lvl="1" indent="-5143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0">
                <a:cs typeface="+mn-lt"/>
              </a:rPr>
              <a:t>А0С</a:t>
            </a:r>
            <a:r>
              <a:rPr lang="en-US" sz="2400" b="0" baseline="-25000">
                <a:cs typeface="+mn-lt"/>
              </a:rPr>
              <a:t>16</a:t>
            </a:r>
            <a:endParaRPr lang="en-US" sz="2400" b="0">
              <a:cs typeface="+mn-lt"/>
            </a:endParaRPr>
          </a:p>
          <a:p>
            <a:pPr marL="971550" lvl="1" indent="-5143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0">
                <a:cs typeface="+mn-lt"/>
              </a:rPr>
              <a:t>123</a:t>
            </a:r>
            <a:r>
              <a:rPr lang="en-US" sz="2400" b="0" baseline="-25000">
                <a:cs typeface="+mn-lt"/>
              </a:rPr>
              <a:t>8</a:t>
            </a:r>
            <a:endParaRPr lang="en-US" sz="2400" b="0">
              <a:cs typeface="+mn-lt"/>
            </a:endParaRPr>
          </a:p>
          <a:p>
            <a:pPr marL="971550" lvl="1" indent="-5143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0">
                <a:cs typeface="+mn-lt"/>
              </a:rPr>
              <a:t>25</a:t>
            </a:r>
            <a:r>
              <a:rPr lang="en-US" sz="2400" b="0" baseline="-25000">
                <a:cs typeface="+mn-lt"/>
              </a:rPr>
              <a:t>7</a:t>
            </a:r>
          </a:p>
          <a:p>
            <a:pPr marL="971550" lvl="1" indent="-5143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0">
                <a:cs typeface="+mn-lt"/>
              </a:rPr>
              <a:t>2012</a:t>
            </a:r>
            <a:r>
              <a:rPr lang="en-US" sz="2400" b="0" baseline="-25000">
                <a:cs typeface="+mn-lt"/>
              </a:rPr>
              <a:t>3</a:t>
            </a:r>
            <a:endParaRPr lang="en-US" sz="2400" b="0">
              <a:cs typeface="+mn-lt"/>
            </a:endParaRPr>
          </a:p>
          <a:p>
            <a:pPr marL="971550" lvl="1" indent="-5143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0">
                <a:cs typeface="+mn-lt"/>
              </a:rPr>
              <a:t>11100</a:t>
            </a:r>
            <a:r>
              <a:rPr lang="en-US" sz="2400" b="0" baseline="-25000">
                <a:cs typeface="+mn-lt"/>
              </a:rPr>
              <a:t>2</a:t>
            </a:r>
            <a:endParaRPr lang="en-US" sz="2400" b="0">
              <a:cs typeface="+mn-lt"/>
            </a:endParaRPr>
          </a:p>
          <a:p>
            <a:pPr marL="971550" lvl="1" indent="-5143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b="0">
                <a:cs typeface="+mn-lt"/>
              </a:rPr>
              <a:t>А0В1</a:t>
            </a:r>
            <a:r>
              <a:rPr lang="en-US" sz="2400" b="0" baseline="-25000">
                <a:cs typeface="+mn-lt"/>
              </a:rPr>
              <a:t>16</a:t>
            </a:r>
            <a:endParaRPr lang="ru-RU" altLang="en-US" sz="2400">
              <a:cs typeface="+mn-lt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15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+mn-lt"/>
                <a:cs typeface="+mn-lt"/>
                <a:sym typeface="+mn-ea"/>
              </a:rPr>
              <a:t>Задание 16</a:t>
            </a:r>
          </a:p>
        </p:txBody>
      </p:sp>
      <p:graphicFrame>
        <p:nvGraphicFramePr>
          <p:cNvPr id="5" name="Замещающее содержимое 4"/>
          <p:cNvGraphicFramePr>
            <a:graphicFrameLocks noGrp="1"/>
          </p:cNvGraphicFramePr>
          <p:nvPr>
            <p:ph idx="1"/>
          </p:nvPr>
        </p:nvGraphicFramePr>
        <p:xfrm>
          <a:off x="838200" y="1584325"/>
          <a:ext cx="10515600" cy="413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4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9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75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5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630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cs typeface="+mn-lt"/>
                        </a:rPr>
                        <a:t>Система счисления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</a:t>
                      </a:r>
                      <a:endParaRPr lang="en-US" sz="2400" b="1">
                        <a:cs typeface="+mn-lt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>
                          <a:cs typeface="+mn-lt"/>
                          <a:sym typeface="+mn-ea"/>
                        </a:rPr>
                        <a:t>k-ого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третьего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1">
                          <a:cs typeface="+mn-lt"/>
                        </a:rPr>
                        <a:t>«</a:t>
                      </a:r>
                      <a:r>
                        <a:rPr lang="en-US" sz="2400" b="1">
                          <a:cs typeface="+mn-lt"/>
                        </a:rPr>
                        <a:t>Вес</a:t>
                      </a:r>
                      <a:r>
                        <a:rPr lang="ru-RU" altLang="en-US" sz="2400" b="1">
                          <a:cs typeface="+mn-lt"/>
                        </a:rPr>
                        <a:t>»</a:t>
                      </a:r>
                      <a:r>
                        <a:rPr lang="en-US" sz="2400" b="1">
                          <a:cs typeface="+mn-lt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cs typeface="+mn-lt"/>
                        </a:rPr>
                        <a:t>второго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первого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нуле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Д</a:t>
                      </a:r>
                      <a:r>
                        <a:rPr lang="en-US" sz="2400" b="0">
                          <a:cs typeface="+mn-lt"/>
                        </a:rPr>
                        <a:t>воичная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2</a:t>
                      </a:r>
                      <a:r>
                        <a:rPr lang="en-US" sz="2400" b="0" baseline="30000">
                          <a:cs typeface="+mn-lt"/>
                        </a:rPr>
                        <a:t>k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8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4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2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Т</a:t>
                      </a:r>
                      <a:r>
                        <a:rPr lang="en-US" sz="2400" b="0">
                          <a:cs typeface="+mn-lt"/>
                        </a:rPr>
                        <a:t>роичная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П</a:t>
                      </a:r>
                      <a:r>
                        <a:rPr lang="en-US" sz="2400" b="0">
                          <a:cs typeface="+mn-lt"/>
                        </a:rPr>
                        <a:t>ятеричная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ru-RU" altLang="en-US" sz="2400" b="0">
                        <a:ea typeface="Times New Roman" panose="02020603050405020304" charset="0"/>
                        <a:cs typeface="+mn-lt"/>
                        <a:sym typeface="Wingdings" panose="05000000000000000000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В</a:t>
                      </a:r>
                      <a:r>
                        <a:rPr lang="en-US" sz="2400" b="0">
                          <a:cs typeface="+mn-lt"/>
                        </a:rPr>
                        <a:t>осьмеричная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Д</a:t>
                      </a:r>
                      <a:r>
                        <a:rPr lang="en-US" sz="2400" b="0">
                          <a:cs typeface="+mn-lt"/>
                        </a:rPr>
                        <a:t>есятичная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Двенадцате</a:t>
                      </a:r>
                      <a:r>
                        <a:rPr lang="en-US" sz="2400" b="0">
                          <a:cs typeface="+mn-lt"/>
                        </a:rPr>
                        <a:t>ричная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>
                          <a:ea typeface="Times New Roman" panose="02020603050405020304" charset="0"/>
                          <a:cs typeface="+mn-lt"/>
                          <a:sym typeface="+mn-ea"/>
                        </a:rPr>
                        <a:t>Шестнадцатеричная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  <a:sym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+mn-lt"/>
                <a:cs typeface="+mn-lt"/>
                <a:sym typeface="+mn-ea"/>
              </a:rPr>
              <a:t>Задание 16</a:t>
            </a:r>
          </a:p>
        </p:txBody>
      </p:sp>
      <p:graphicFrame>
        <p:nvGraphicFramePr>
          <p:cNvPr id="5" name="Замещающее содержимое 4"/>
          <p:cNvGraphicFramePr>
            <a:graphicFrameLocks noGrp="1"/>
          </p:cNvGraphicFramePr>
          <p:nvPr>
            <p:ph idx="1"/>
          </p:nvPr>
        </p:nvGraphicFramePr>
        <p:xfrm>
          <a:off x="838200" y="1584325"/>
          <a:ext cx="10515600" cy="413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4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9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75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5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630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cs typeface="+mn-lt"/>
                        </a:rPr>
                        <a:t>Система счисления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</a:t>
                      </a:r>
                      <a:endParaRPr lang="en-US" sz="2400" b="1">
                        <a:cs typeface="+mn-lt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>
                          <a:cs typeface="+mn-lt"/>
                          <a:sym typeface="+mn-ea"/>
                        </a:rPr>
                        <a:t>k-ого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третьего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1">
                          <a:cs typeface="+mn-lt"/>
                        </a:rPr>
                        <a:t>«</a:t>
                      </a:r>
                      <a:r>
                        <a:rPr lang="en-US" sz="2400" b="1">
                          <a:cs typeface="+mn-lt"/>
                        </a:rPr>
                        <a:t>Вес</a:t>
                      </a:r>
                      <a:r>
                        <a:rPr lang="ru-RU" altLang="en-US" sz="2400" b="1">
                          <a:cs typeface="+mn-lt"/>
                        </a:rPr>
                        <a:t>»</a:t>
                      </a:r>
                      <a:r>
                        <a:rPr lang="en-US" sz="2400" b="1">
                          <a:cs typeface="+mn-lt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cs typeface="+mn-lt"/>
                        </a:rPr>
                        <a:t>второго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первого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нуле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Д</a:t>
                      </a:r>
                      <a:r>
                        <a:rPr lang="en-US" sz="2400" b="0">
                          <a:cs typeface="+mn-lt"/>
                        </a:rPr>
                        <a:t>воичная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2</a:t>
                      </a:r>
                      <a:r>
                        <a:rPr lang="en-US" sz="2400" b="0" baseline="30000">
                          <a:cs typeface="+mn-lt"/>
                        </a:rPr>
                        <a:t>k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8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4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2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Т</a:t>
                      </a:r>
                      <a:r>
                        <a:rPr lang="en-US" sz="2400" b="0">
                          <a:cs typeface="+mn-lt"/>
                        </a:rPr>
                        <a:t>роичная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3</a:t>
                      </a:r>
                      <a:r>
                        <a:rPr lang="en-US" altLang="en-US" sz="2400" b="0" baseline="30000">
                          <a:cs typeface="+mn-lt"/>
                        </a:rPr>
                        <a:t>k</a:t>
                      </a:r>
                      <a:r>
                        <a:rPr lang="en-US" sz="2400" b="0" baseline="30000">
                          <a:cs typeface="+mn-lt"/>
                        </a:rPr>
                        <a:t> </a:t>
                      </a: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27</a:t>
                      </a:r>
                      <a:r>
                        <a:rPr lang="en-US" sz="2400" b="0">
                          <a:cs typeface="+mn-lt"/>
                        </a:rPr>
                        <a:t>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9</a:t>
                      </a:r>
                      <a:r>
                        <a:rPr lang="en-US" sz="2400" b="0">
                          <a:cs typeface="+mn-lt"/>
                        </a:rPr>
                        <a:t>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3</a:t>
                      </a:r>
                      <a:r>
                        <a:rPr lang="en-US" sz="2400" b="0">
                          <a:cs typeface="+mn-lt"/>
                        </a:rPr>
                        <a:t> 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П</a:t>
                      </a:r>
                      <a:r>
                        <a:rPr lang="en-US" sz="2400" b="0">
                          <a:cs typeface="+mn-lt"/>
                        </a:rPr>
                        <a:t>ятеричная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5</a:t>
                      </a:r>
                      <a:r>
                        <a:rPr lang="en-US" sz="2400" b="0" baseline="30000">
                          <a:cs typeface="+mn-lt"/>
                        </a:rPr>
                        <a:t>k </a:t>
                      </a: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5</a:t>
                      </a:r>
                      <a:r>
                        <a:rPr lang="ru-RU" altLang="en-US" sz="2400">
                          <a:cs typeface="+mn-lt"/>
                          <a:sym typeface="Wingdings" panose="05000000000000000000" charset="0"/>
                        </a:rPr>
                        <a:t>55</a:t>
                      </a:r>
                      <a:r>
                        <a:rPr lang="en-US" sz="2400" b="0">
                          <a:cs typeface="+mn-lt"/>
                        </a:rPr>
                        <a:t>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5</a:t>
                      </a:r>
                      <a:r>
                        <a:rPr lang="ru-RU" altLang="en-US" sz="2400" b="0">
                          <a:cs typeface="+mn-lt"/>
                          <a:sym typeface="Wingdings" panose="05000000000000000000" charset="0"/>
                        </a:rPr>
                        <a:t>5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  <a:sym typeface="Wingdings" panose="05000000000000000000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5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В</a:t>
                      </a:r>
                      <a:r>
                        <a:rPr lang="en-US" sz="2400" b="0">
                          <a:cs typeface="+mn-lt"/>
                        </a:rPr>
                        <a:t>осьмеричная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3</a:t>
                      </a:r>
                      <a:r>
                        <a:rPr lang="en-US" sz="2400" b="0" baseline="30000">
                          <a:cs typeface="+mn-lt"/>
                        </a:rPr>
                        <a:t>k </a:t>
                      </a: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8</a:t>
                      </a:r>
                      <a:r>
                        <a:rPr lang="ru-RU" altLang="en-US" sz="2400">
                          <a:cs typeface="+mn-lt"/>
                          <a:sym typeface="Wingdings" panose="05000000000000000000" charset="0"/>
                        </a:rPr>
                        <a:t>88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8</a:t>
                      </a:r>
                      <a:r>
                        <a:rPr lang="ru-RU" altLang="en-US" sz="2400">
                          <a:cs typeface="+mn-lt"/>
                          <a:sym typeface="Wingdings" panose="05000000000000000000" charset="0"/>
                        </a:rPr>
                        <a:t>8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8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Д</a:t>
                      </a:r>
                      <a:r>
                        <a:rPr lang="en-US" sz="2400" b="0">
                          <a:cs typeface="+mn-lt"/>
                        </a:rPr>
                        <a:t>есятичная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10</a:t>
                      </a:r>
                      <a:r>
                        <a:rPr lang="en-US" sz="2400" b="0" baseline="30000">
                          <a:cs typeface="+mn-lt"/>
                        </a:rPr>
                        <a:t>k</a:t>
                      </a: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10</a:t>
                      </a:r>
                      <a:r>
                        <a:rPr lang="ru-RU" altLang="en-US" sz="2400">
                          <a:cs typeface="+mn-lt"/>
                          <a:sym typeface="Wingdings" panose="05000000000000000000" charset="0"/>
                        </a:rPr>
                        <a:t>1010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10</a:t>
                      </a:r>
                      <a:r>
                        <a:rPr lang="ru-RU" altLang="en-US" sz="2400">
                          <a:cs typeface="+mn-lt"/>
                          <a:sym typeface="Wingdings" panose="05000000000000000000" charset="0"/>
                        </a:rPr>
                        <a:t>10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10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Двенадцате</a:t>
                      </a:r>
                      <a:r>
                        <a:rPr lang="en-US" sz="2400" b="0">
                          <a:cs typeface="+mn-lt"/>
                        </a:rPr>
                        <a:t>ричная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>
                          <a:cs typeface="+mn-lt"/>
                          <a:sym typeface="+mn-ea"/>
                        </a:rPr>
                        <a:t>12</a:t>
                      </a:r>
                      <a:r>
                        <a:rPr lang="en-US" sz="2400" baseline="30000">
                          <a:cs typeface="+mn-lt"/>
                          <a:sym typeface="+mn-ea"/>
                        </a:rPr>
                        <a:t>k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</a:t>
                      </a:r>
                      <a:r>
                        <a:rPr lang="ru-RU" altLang="en-US" sz="2400" b="0">
                          <a:cs typeface="+mn-lt"/>
                        </a:rPr>
                        <a:t>2</a:t>
                      </a:r>
                      <a:r>
                        <a:rPr lang="ru-RU" altLang="en-US" sz="2400">
                          <a:cs typeface="+mn-lt"/>
                          <a:sym typeface="Wingdings" panose="05000000000000000000" charset="0"/>
                        </a:rPr>
                        <a:t>1212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</a:t>
                      </a:r>
                      <a:r>
                        <a:rPr lang="ru-RU" altLang="en-US" sz="2400" b="0">
                          <a:cs typeface="+mn-lt"/>
                        </a:rPr>
                        <a:t>2</a:t>
                      </a:r>
                      <a:r>
                        <a:rPr lang="ru-RU" altLang="en-US" sz="2400">
                          <a:cs typeface="+mn-lt"/>
                          <a:sym typeface="Wingdings" panose="05000000000000000000" charset="0"/>
                        </a:rPr>
                        <a:t>12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12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>
                          <a:ea typeface="Times New Roman" panose="02020603050405020304" charset="0"/>
                          <a:cs typeface="+mn-lt"/>
                          <a:sym typeface="+mn-ea"/>
                        </a:rPr>
                        <a:t>Шестнадцатеричная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  <a:sym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>
                          <a:cs typeface="+mn-lt"/>
                          <a:sym typeface="+mn-ea"/>
                        </a:rPr>
                        <a:t>16</a:t>
                      </a:r>
                      <a:r>
                        <a:rPr lang="en-US" sz="2400" baseline="30000">
                          <a:cs typeface="+mn-lt"/>
                          <a:sym typeface="+mn-ea"/>
                        </a:rPr>
                        <a:t>k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ea typeface="Times New Roman" panose="02020603050405020304" charset="0"/>
                          <a:cs typeface="+mn-lt"/>
                        </a:rPr>
                        <a:t>16</a:t>
                      </a:r>
                      <a:r>
                        <a:rPr lang="ru-RU" altLang="en-US" sz="2400">
                          <a:cs typeface="+mn-lt"/>
                          <a:sym typeface="Wingdings" panose="05000000000000000000" charset="0"/>
                        </a:rPr>
                        <a:t>1616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Wingdings" panose="05000000000000000000" charset="0"/>
                        </a:rPr>
                        <a:t>1616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+mn-lt"/>
                <a:cs typeface="+mn-lt"/>
                <a:sym typeface="+mn-ea"/>
              </a:rPr>
              <a:t>Задание 16</a:t>
            </a:r>
          </a:p>
        </p:txBody>
      </p:sp>
      <p:graphicFrame>
        <p:nvGraphicFramePr>
          <p:cNvPr id="5" name="Замещающее содержимое 4"/>
          <p:cNvGraphicFramePr>
            <a:graphicFrameLocks noGrp="1"/>
          </p:cNvGraphicFramePr>
          <p:nvPr>
            <p:ph idx="1"/>
          </p:nvPr>
        </p:nvGraphicFramePr>
        <p:xfrm>
          <a:off x="838200" y="1584325"/>
          <a:ext cx="10515600" cy="413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4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9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75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5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630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1">
                          <a:cs typeface="+mn-lt"/>
                        </a:rPr>
                        <a:t>Система счисления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</a:t>
                      </a:r>
                      <a:endParaRPr lang="en-US" sz="2400" b="1">
                        <a:cs typeface="+mn-lt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>
                          <a:cs typeface="+mn-lt"/>
                          <a:sym typeface="+mn-ea"/>
                        </a:rPr>
                        <a:t>k-ого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третьего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1">
                          <a:cs typeface="+mn-lt"/>
                        </a:rPr>
                        <a:t>«</a:t>
                      </a:r>
                      <a:r>
                        <a:rPr lang="en-US" sz="2400" b="1">
                          <a:cs typeface="+mn-lt"/>
                        </a:rPr>
                        <a:t>Вес</a:t>
                      </a:r>
                      <a:r>
                        <a:rPr lang="ru-RU" altLang="en-US" sz="2400" b="1">
                          <a:cs typeface="+mn-lt"/>
                        </a:rPr>
                        <a:t>»</a:t>
                      </a:r>
                      <a:r>
                        <a:rPr lang="en-US" sz="2400" b="1">
                          <a:cs typeface="+mn-lt"/>
                        </a:rPr>
                        <a:t>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cs typeface="+mn-lt"/>
                        </a:rPr>
                        <a:t>второго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первого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>
                          <a:cs typeface="+mn-lt"/>
                          <a:sym typeface="+mn-ea"/>
                        </a:rPr>
                        <a:t>«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Вес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»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 </a:t>
                      </a:r>
                      <a:r>
                        <a:rPr lang="ru-RU" altLang="en-US" sz="2400">
                          <a:cs typeface="+mn-lt"/>
                          <a:sym typeface="+mn-ea"/>
                        </a:rPr>
                        <a:t>нуле</a:t>
                      </a:r>
                      <a:r>
                        <a:rPr lang="en-US" sz="2400">
                          <a:cs typeface="+mn-lt"/>
                          <a:sym typeface="+mn-ea"/>
                        </a:rPr>
                        <a:t>вого разряда</a:t>
                      </a: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1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Д</a:t>
                      </a:r>
                      <a:r>
                        <a:rPr lang="en-US" sz="2400" b="0">
                          <a:cs typeface="+mn-lt"/>
                        </a:rPr>
                        <a:t>воичная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2</a:t>
                      </a:r>
                      <a:r>
                        <a:rPr lang="en-US" sz="2400" b="0" baseline="30000">
                          <a:cs typeface="+mn-lt"/>
                        </a:rPr>
                        <a:t>k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8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4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2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Т</a:t>
                      </a:r>
                      <a:r>
                        <a:rPr lang="en-US" sz="2400" b="0">
                          <a:cs typeface="+mn-lt"/>
                        </a:rPr>
                        <a:t>роичная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3</a:t>
                      </a:r>
                      <a:r>
                        <a:rPr lang="en-US" altLang="en-US" sz="2400" b="0" baseline="30000">
                          <a:cs typeface="+mn-lt"/>
                        </a:rPr>
                        <a:t>k</a:t>
                      </a:r>
                      <a:r>
                        <a:rPr lang="en-US" sz="2400" b="0" baseline="30000">
                          <a:cs typeface="+mn-lt"/>
                        </a:rPr>
                        <a:t> </a:t>
                      </a: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27</a:t>
                      </a:r>
                      <a:r>
                        <a:rPr lang="en-US" sz="2400" b="0">
                          <a:cs typeface="+mn-lt"/>
                        </a:rPr>
                        <a:t>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25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3</a:t>
                      </a:r>
                      <a:r>
                        <a:rPr lang="en-US" sz="2400" b="0">
                          <a:cs typeface="+mn-lt"/>
                        </a:rPr>
                        <a:t> 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П</a:t>
                      </a:r>
                      <a:r>
                        <a:rPr lang="en-US" sz="2400" b="0">
                          <a:cs typeface="+mn-lt"/>
                        </a:rPr>
                        <a:t>ятеричная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5</a:t>
                      </a:r>
                      <a:r>
                        <a:rPr lang="en-US" sz="2400" b="0" baseline="30000">
                          <a:cs typeface="+mn-lt"/>
                        </a:rPr>
                        <a:t>k </a:t>
                      </a: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125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64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5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В</a:t>
                      </a:r>
                      <a:r>
                        <a:rPr lang="en-US" sz="2400" b="0">
                          <a:cs typeface="+mn-lt"/>
                        </a:rPr>
                        <a:t>осьмеричная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3</a:t>
                      </a:r>
                      <a:r>
                        <a:rPr lang="en-US" sz="2400" b="0" baseline="30000">
                          <a:cs typeface="+mn-lt"/>
                        </a:rPr>
                        <a:t>k </a:t>
                      </a: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512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100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8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Д</a:t>
                      </a:r>
                      <a:r>
                        <a:rPr lang="en-US" sz="2400" b="0">
                          <a:cs typeface="+mn-lt"/>
                        </a:rPr>
                        <a:t>есятичная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10</a:t>
                      </a:r>
                      <a:r>
                        <a:rPr lang="en-US" sz="2400" b="0" baseline="30000">
                          <a:cs typeface="+mn-lt"/>
                        </a:rPr>
                        <a:t>k</a:t>
                      </a:r>
                      <a:endParaRPr lang="en-US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1000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144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10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Двенадцате</a:t>
                      </a:r>
                      <a:r>
                        <a:rPr lang="en-US" sz="2400" b="0">
                          <a:cs typeface="+mn-lt"/>
                        </a:rPr>
                        <a:t>ричная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>
                          <a:cs typeface="+mn-lt"/>
                          <a:sym typeface="+mn-ea"/>
                        </a:rPr>
                        <a:t>12</a:t>
                      </a:r>
                      <a:r>
                        <a:rPr lang="en-US" sz="2400" baseline="30000">
                          <a:cs typeface="+mn-lt"/>
                          <a:sym typeface="+mn-ea"/>
                        </a:rPr>
                        <a:t>k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cs typeface="+mn-lt"/>
                        </a:rPr>
                        <a:t>12</a:t>
                      </a:r>
                      <a:r>
                        <a:rPr lang="ru-RU" altLang="en-US" sz="2400" b="0" baseline="30000">
                          <a:cs typeface="+mn-lt"/>
                        </a:rPr>
                        <a:t>3</a:t>
                      </a:r>
                      <a:endParaRPr lang="ru-RU" altLang="en-US" sz="2400" b="0" baseline="3000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256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 12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ru-RU" altLang="en-US" sz="2400">
                          <a:ea typeface="Times New Roman" panose="02020603050405020304" charset="0"/>
                          <a:cs typeface="+mn-lt"/>
                          <a:sym typeface="+mn-ea"/>
                        </a:rPr>
                        <a:t>Шестнадцатеричная</a:t>
                      </a:r>
                      <a:endParaRPr lang="ru-RU" altLang="en-US" sz="2400" b="0">
                        <a:ea typeface="Times New Roman" panose="02020603050405020304" charset="0"/>
                        <a:cs typeface="+mn-lt"/>
                        <a:sym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>
                          <a:cs typeface="+mn-lt"/>
                          <a:sym typeface="+mn-ea"/>
                        </a:rPr>
                        <a:t>16</a:t>
                      </a:r>
                      <a:r>
                        <a:rPr lang="en-US" sz="2400" baseline="30000">
                          <a:cs typeface="+mn-lt"/>
                          <a:sym typeface="+mn-ea"/>
                        </a:rPr>
                        <a:t>k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2400" b="0">
                          <a:ea typeface="Times New Roman" panose="02020603050405020304" charset="0"/>
                          <a:cs typeface="+mn-lt"/>
                        </a:rPr>
                        <a:t>16</a:t>
                      </a:r>
                      <a:r>
                        <a:rPr lang="ru-RU" altLang="en-US" sz="2400" b="0" baseline="30000">
                          <a:ea typeface="Times New Roman" panose="02020603050405020304" charset="0"/>
                          <a:cs typeface="+mn-lt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cs typeface="+mn-lt"/>
                        </a:rPr>
                        <a:t>25 </a:t>
                      </a:r>
                      <a:endParaRPr lang="en-US" altLang="en-US" sz="24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2400" b="0">
                          <a:ea typeface="Times New Roman" panose="02020603050405020304" charset="0"/>
                          <a:cs typeface="+mn-lt"/>
                        </a:rPr>
                        <a:t>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17</a:t>
            </a:r>
          </a:p>
        </p:txBody>
      </p:sp>
      <p:sp>
        <p:nvSpPr>
          <p:cNvPr id="5" name="Замещающее 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Назовите наибольшее и наименьшее десятичное число, которое 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 троичной системе счисления имеет 4 разряда,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 восьмеричной системе счисления имеет 3 разряда,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 двенадцатеричной системе счисления двузначно.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18</a:t>
            </a:r>
          </a:p>
        </p:txBody>
      </p:sp>
      <p:sp>
        <p:nvSpPr>
          <p:cNvPr id="5" name="Замещающее содержимое 4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Сколько разрядов имеет 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число 68 в двоичной системе счисления?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число Х в троичной системе счисления, если оно удовлетворяет неравенствам 3≤Х&lt;9?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число Х в пятеричной системе счисления, если оно удовлетворяет неравенствам 25≤Х&lt;125?</a:t>
            </a:r>
          </a:p>
          <a:p>
            <a:pPr marL="457200" lvl="1" indent="0">
              <a:lnSpc>
                <a:spcPct val="110000"/>
              </a:lnSpc>
              <a:buNone/>
            </a:pP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19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Найдите основание системы счисления, в которой 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десятичное 49 записывается как 100. 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десятичное число 29 записывается как 1002. </a:t>
            </a:r>
          </a:p>
          <a:p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  <a:sym typeface="+mn-ea"/>
              </a:rPr>
              <a:t>Задание 20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14195"/>
            <a:ext cx="10515600" cy="4351338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Сколько нулей и единиц </a:t>
            </a:r>
          </a:p>
          <a:p>
            <a:pPr lvl="1">
              <a:lnSpc>
                <a:spcPct val="13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 двоичной записи числа 64?</a:t>
            </a:r>
          </a:p>
          <a:p>
            <a:pPr lvl="1">
              <a:lnSpc>
                <a:spcPct val="13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 троичной записи числа 27?</a:t>
            </a:r>
          </a:p>
          <a:p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Занятие 3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en-US"/>
              <a:t>Решение задач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</a:t>
            </a:r>
          </a:p>
        </p:txBody>
      </p:sp>
      <p:graphicFrame>
        <p:nvGraphicFramePr>
          <p:cNvPr id="3" name="Таблица 2"/>
          <p:cNvGraphicFramePr/>
          <p:nvPr/>
        </p:nvGraphicFramePr>
        <p:xfrm>
          <a:off x="1114425" y="1868170"/>
          <a:ext cx="1043559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9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5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3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3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0 разряд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ru-RU" sz="28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US" altLang="ru-RU" sz="280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83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accent6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Текстовое поле 3"/>
          <p:cNvSpPr txBox="1"/>
          <p:nvPr/>
        </p:nvSpPr>
        <p:spPr>
          <a:xfrm>
            <a:off x="1114425" y="974725"/>
            <a:ext cx="9658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24</a:t>
            </a:r>
            <a:r>
              <a:rPr lang="en-US" altLang="ru-RU" sz="2800"/>
              <a:t>3</a:t>
            </a:r>
            <a:r>
              <a:rPr lang="ru-RU" altLang="en-US" sz="2800"/>
              <a:t> в шестеричную систему счисления</a:t>
            </a:r>
          </a:p>
        </p:txBody>
      </p:sp>
      <p:sp>
        <p:nvSpPr>
          <p:cNvPr id="20" name="Текстовое поле 19"/>
          <p:cNvSpPr txBox="1"/>
          <p:nvPr/>
        </p:nvSpPr>
        <p:spPr>
          <a:xfrm>
            <a:off x="10024110" y="4699000"/>
            <a:ext cx="7708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3</a:t>
            </a:r>
          </a:p>
        </p:txBody>
      </p:sp>
      <p:sp>
        <p:nvSpPr>
          <p:cNvPr id="25" name="Текстовое поле 24"/>
          <p:cNvSpPr txBox="1"/>
          <p:nvPr/>
        </p:nvSpPr>
        <p:spPr>
          <a:xfrm>
            <a:off x="7440930" y="2391410"/>
            <a:ext cx="5435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40</a:t>
            </a:r>
          </a:p>
        </p:txBody>
      </p:sp>
      <p:sp>
        <p:nvSpPr>
          <p:cNvPr id="35" name="Текстовое поле 34"/>
          <p:cNvSpPr txBox="1"/>
          <p:nvPr/>
        </p:nvSpPr>
        <p:spPr>
          <a:xfrm>
            <a:off x="7256780" y="4705350"/>
            <a:ext cx="10191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  <a:sym typeface="+mn-ea"/>
              </a:rPr>
              <a:t>4</a:t>
            </a:r>
          </a:p>
        </p:txBody>
      </p:sp>
      <p:sp>
        <p:nvSpPr>
          <p:cNvPr id="36" name="Текстовое поле 35"/>
          <p:cNvSpPr txBox="1"/>
          <p:nvPr/>
        </p:nvSpPr>
        <p:spPr>
          <a:xfrm>
            <a:off x="4846320" y="2391410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7" name="Текстовое поле 36"/>
          <p:cNvSpPr txBox="1"/>
          <p:nvPr/>
        </p:nvSpPr>
        <p:spPr>
          <a:xfrm>
            <a:off x="4366895" y="4706620"/>
            <a:ext cx="14192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38" name="Текстовое поле 37"/>
          <p:cNvSpPr txBox="1"/>
          <p:nvPr/>
        </p:nvSpPr>
        <p:spPr>
          <a:xfrm>
            <a:off x="5417820" y="5900420"/>
            <a:ext cx="19729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ru-RU" sz="2800"/>
              <a:t>2</a:t>
            </a:r>
            <a:r>
              <a:rPr lang="ru-RU" altLang="en-US" sz="2800"/>
              <a:t>4</a:t>
            </a:r>
            <a:r>
              <a:rPr lang="en-US" altLang="ru-RU" sz="2800"/>
              <a:t>3</a:t>
            </a:r>
            <a:r>
              <a:rPr lang="ru-RU" altLang="en-US" sz="2800" baseline="-25000"/>
              <a:t>10</a:t>
            </a:r>
            <a:r>
              <a:rPr lang="ru-RU" altLang="en-US" sz="2800"/>
              <a:t>=1043</a:t>
            </a:r>
            <a:r>
              <a:rPr lang="ru-RU" altLang="en-US" sz="2800" baseline="-25000"/>
              <a:t>6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9594215" y="3143885"/>
            <a:ext cx="1463675" cy="1178560"/>
            <a:chOff x="14690" y="8593"/>
            <a:chExt cx="2305" cy="1856"/>
          </a:xfrm>
        </p:grpSpPr>
        <p:cxnSp>
          <p:nvCxnSpPr>
            <p:cNvPr id="41" name="Прямое соединение 40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ое соединение 41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ое соединение 42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Текстовое поле 48"/>
            <p:cNvSpPr txBox="1"/>
            <p:nvPr/>
          </p:nvSpPr>
          <p:spPr>
            <a:xfrm>
              <a:off x="14690" y="8593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24</a:t>
              </a:r>
              <a:r>
                <a:rPr lang="en-US" altLang="ru-RU" sz="24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50" name="Текстовое поле 49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51" name="Текстовое поле 50"/>
            <p:cNvSpPr txBox="1"/>
            <p:nvPr/>
          </p:nvSpPr>
          <p:spPr>
            <a:xfrm>
              <a:off x="15832" y="925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52" name="Текстовое поле 51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>
                  <a:solidFill>
                    <a:schemeClr val="tx1"/>
                  </a:solidFill>
                </a:rPr>
                <a:t>2</a:t>
              </a:r>
              <a:r>
                <a:rPr lang="ru-RU" altLang="en-US" sz="240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53" name="Текстовое поле 52"/>
            <p:cNvSpPr txBox="1"/>
            <p:nvPr/>
          </p:nvSpPr>
          <p:spPr>
            <a:xfrm>
              <a:off x="14897" y="972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7125335" y="3168650"/>
            <a:ext cx="1497330" cy="1178560"/>
            <a:chOff x="14690" y="8593"/>
            <a:chExt cx="2358" cy="1856"/>
          </a:xfrm>
        </p:grpSpPr>
        <p:cxnSp>
          <p:nvCxnSpPr>
            <p:cNvPr id="57" name="Прямое соединение 56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ое соединение 57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ое соединение 58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Текстовое поле 59"/>
            <p:cNvSpPr txBox="1"/>
            <p:nvPr/>
          </p:nvSpPr>
          <p:spPr>
            <a:xfrm>
              <a:off x="14690" y="8593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61" name="Текстовое поле 60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62" name="Текстовое поле 61"/>
            <p:cNvSpPr txBox="1"/>
            <p:nvPr/>
          </p:nvSpPr>
          <p:spPr>
            <a:xfrm>
              <a:off x="16113" y="925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63" name="Текстовое поле 62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36</a:t>
              </a:r>
            </a:p>
          </p:txBody>
        </p:sp>
        <p:sp>
          <p:nvSpPr>
            <p:cNvPr id="64" name="Текстовое поле 63"/>
            <p:cNvSpPr txBox="1"/>
            <p:nvPr/>
          </p:nvSpPr>
          <p:spPr>
            <a:xfrm>
              <a:off x="14897" y="972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4404995" y="3171190"/>
            <a:ext cx="1497330" cy="1206500"/>
            <a:chOff x="14690" y="8593"/>
            <a:chExt cx="2358" cy="1900"/>
          </a:xfrm>
        </p:grpSpPr>
        <p:cxnSp>
          <p:nvCxnSpPr>
            <p:cNvPr id="67" name="Прямое соединение 66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ое соединение 67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ое соединение 68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Текстовое поле 69"/>
            <p:cNvSpPr txBox="1"/>
            <p:nvPr/>
          </p:nvSpPr>
          <p:spPr>
            <a:xfrm>
              <a:off x="14690" y="8593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71" name="Текстовое поле 70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72" name="Текстовое поле 71"/>
            <p:cNvSpPr txBox="1"/>
            <p:nvPr/>
          </p:nvSpPr>
          <p:spPr>
            <a:xfrm>
              <a:off x="16113" y="925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73" name="Текстовое поле 72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74" name="Текстовое поле 73"/>
            <p:cNvSpPr txBox="1"/>
            <p:nvPr/>
          </p:nvSpPr>
          <p:spPr>
            <a:xfrm>
              <a:off x="14699" y="9768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1713865" y="3168650"/>
            <a:ext cx="1507490" cy="1178560"/>
            <a:chOff x="14674" y="8593"/>
            <a:chExt cx="2374" cy="1856"/>
          </a:xfrm>
        </p:grpSpPr>
        <p:cxnSp>
          <p:nvCxnSpPr>
            <p:cNvPr id="76" name="Прямое соединение 75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ое соединение 76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ое соединение 77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Текстовое поле 78"/>
            <p:cNvSpPr txBox="1"/>
            <p:nvPr/>
          </p:nvSpPr>
          <p:spPr>
            <a:xfrm>
              <a:off x="14690" y="8593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  <a:endParaRPr lang="en-US" altLang="ru-RU" sz="2400"/>
            </a:p>
          </p:txBody>
        </p:sp>
        <p:sp>
          <p:nvSpPr>
            <p:cNvPr id="80" name="Текстовое поле 79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6</a:t>
              </a:r>
            </a:p>
          </p:txBody>
        </p:sp>
        <p:sp>
          <p:nvSpPr>
            <p:cNvPr id="81" name="Текстовое поле 80"/>
            <p:cNvSpPr txBox="1"/>
            <p:nvPr/>
          </p:nvSpPr>
          <p:spPr>
            <a:xfrm>
              <a:off x="16113" y="925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0</a:t>
              </a:r>
            </a:p>
          </p:txBody>
        </p:sp>
        <p:sp>
          <p:nvSpPr>
            <p:cNvPr id="82" name="Текстовое поле 81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0</a:t>
              </a:r>
            </a:p>
          </p:txBody>
        </p:sp>
        <p:sp>
          <p:nvSpPr>
            <p:cNvPr id="83" name="Текстовое поле 82"/>
            <p:cNvSpPr txBox="1"/>
            <p:nvPr/>
          </p:nvSpPr>
          <p:spPr>
            <a:xfrm>
              <a:off x="14674" y="972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</a:p>
          </p:txBody>
        </p:sp>
      </p:grpSp>
      <p:sp>
        <p:nvSpPr>
          <p:cNvPr id="86" name="Текстовое поле 85"/>
          <p:cNvSpPr txBox="1"/>
          <p:nvPr/>
        </p:nvSpPr>
        <p:spPr>
          <a:xfrm>
            <a:off x="2213610" y="2371090"/>
            <a:ext cx="363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7" name="Текстовое поле 86"/>
          <p:cNvSpPr txBox="1"/>
          <p:nvPr/>
        </p:nvSpPr>
        <p:spPr>
          <a:xfrm>
            <a:off x="1685925" y="4705350"/>
            <a:ext cx="14192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None/>
            </a:pPr>
            <a:r>
              <a:rPr lang="ru-RU" altLang="en-US" sz="2800">
                <a:solidFill>
                  <a:schemeClr val="tx1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20" grpId="0"/>
      <p:bldP spid="25" grpId="0"/>
      <p:bldP spid="35" grpId="0"/>
      <p:bldP spid="36" grpId="0"/>
      <p:bldP spid="37" grpId="0"/>
      <p:bldP spid="38" grpId="0"/>
      <p:bldP spid="86" grpId="0"/>
      <p:bldP spid="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647700" y="1783080"/>
          <a:ext cx="10994390" cy="560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4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5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7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</a:rPr>
                        <a:t>0 разряд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Текстовое поле 5"/>
          <p:cNvSpPr txBox="1"/>
          <p:nvPr/>
        </p:nvSpPr>
        <p:spPr>
          <a:xfrm>
            <a:off x="5641975" y="1207135"/>
            <a:ext cx="5708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Алфавит: 0, 1, 2, 3, 4, 5, 6, 7, 8, 9</a:t>
            </a: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055370"/>
          </a:xfrm>
        </p:spPr>
        <p:txBody>
          <a:bodyPr>
            <a:normAutofit fontScale="90000"/>
          </a:bodyPr>
          <a:lstStyle/>
          <a:p>
            <a:r>
              <a:rPr lang="ru-RU" altLang="en-US">
                <a:latin typeface="Calibri" panose="020F0502020204030204" charset="0"/>
                <a:cs typeface="Calibri" panose="020F0502020204030204" charset="0"/>
              </a:rPr>
              <a:t>Позиционная система счисления (десятичная)</a:t>
            </a:r>
          </a:p>
        </p:txBody>
      </p:sp>
      <p:sp>
        <p:nvSpPr>
          <p:cNvPr id="237" name="Текстовое поле 236"/>
          <p:cNvSpPr txBox="1"/>
          <p:nvPr/>
        </p:nvSpPr>
        <p:spPr>
          <a:xfrm>
            <a:off x="647700" y="5088255"/>
            <a:ext cx="5080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Сколько единиц </a:t>
            </a:r>
            <a:r>
              <a:rPr lang="en-US" sz="2800" b="0" i="1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нулевого </a:t>
            </a:r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разряда равны одной </a:t>
            </a:r>
            <a:r>
              <a:rPr lang="en-US" sz="2800" b="0" i="1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единице </a:t>
            </a:r>
            <a:r>
              <a:rPr lang="en-US" sz="2800" b="0">
                <a:solidFill>
                  <a:srgbClr val="000000"/>
                </a:solidFill>
                <a:ea typeface="SimSun" panose="02010600030101010101" pitchFamily="2" charset="-122"/>
                <a:cs typeface="+mn-lt"/>
              </a:rPr>
              <a:t>первого разряда?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sp>
        <p:nvSpPr>
          <p:cNvPr id="238" name="Прямоугольник 237"/>
          <p:cNvSpPr/>
          <p:nvPr/>
        </p:nvSpPr>
        <p:spPr>
          <a:xfrm>
            <a:off x="7105015" y="2277745"/>
            <a:ext cx="1814830" cy="79184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grpSp>
        <p:nvGrpSpPr>
          <p:cNvPr id="27" name="Группа 26"/>
          <p:cNvGrpSpPr/>
          <p:nvPr/>
        </p:nvGrpSpPr>
        <p:grpSpPr>
          <a:xfrm>
            <a:off x="7179310" y="2329180"/>
            <a:ext cx="1701165" cy="697230"/>
            <a:chOff x="1889" y="4777"/>
            <a:chExt cx="2679" cy="109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8940165" y="2329180"/>
            <a:ext cx="1701165" cy="697230"/>
            <a:chOff x="1889" y="4777"/>
            <a:chExt cx="2679" cy="1098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8046720" y="3082290"/>
            <a:ext cx="1701165" cy="697230"/>
            <a:chOff x="1889" y="4777"/>
            <a:chExt cx="2679" cy="1098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9807575" y="3082290"/>
            <a:ext cx="1701165" cy="697230"/>
            <a:chOff x="1889" y="4777"/>
            <a:chExt cx="2679" cy="1098"/>
          </a:xfrm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95" name="Группа 194"/>
          <p:cNvGrpSpPr/>
          <p:nvPr/>
        </p:nvGrpSpPr>
        <p:grpSpPr>
          <a:xfrm>
            <a:off x="7179310" y="3079750"/>
            <a:ext cx="822325" cy="697230"/>
            <a:chOff x="6017" y="6522"/>
            <a:chExt cx="1295" cy="1098"/>
          </a:xfrm>
        </p:grpSpPr>
        <p:sp>
          <p:nvSpPr>
            <p:cNvPr id="115" name="Скругленный прямоугольник 114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7" name="Скругленный прямоугольник 116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8" name="Скругленный прямоугольник 117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9" name="Скругленный прямоугольник 118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35" name="Группа 234"/>
          <p:cNvGrpSpPr/>
          <p:nvPr/>
        </p:nvGrpSpPr>
        <p:grpSpPr>
          <a:xfrm>
            <a:off x="10701020" y="2326640"/>
            <a:ext cx="822325" cy="697230"/>
            <a:chOff x="6017" y="6522"/>
            <a:chExt cx="1295" cy="1098"/>
          </a:xfrm>
        </p:grpSpPr>
        <p:sp>
          <p:nvSpPr>
            <p:cNvPr id="236" name="Скругленный прямоугольник 235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39" name="Скругленный прямоугольник 238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0" name="Скругленный прямоугольник 239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1" name="Скругленный прямоугольник 240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2" name="Скругленный прямоугольник 241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43" name="Группа 242"/>
          <p:cNvGrpSpPr/>
          <p:nvPr/>
        </p:nvGrpSpPr>
        <p:grpSpPr>
          <a:xfrm>
            <a:off x="7179945" y="3829685"/>
            <a:ext cx="1701165" cy="697230"/>
            <a:chOff x="1889" y="4777"/>
            <a:chExt cx="2679" cy="1098"/>
          </a:xfrm>
        </p:grpSpPr>
        <p:sp>
          <p:nvSpPr>
            <p:cNvPr id="244" name="Скругленный прямоугольник 243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5" name="Скругленный прямоугольник 244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54" name="Группа 253"/>
          <p:cNvGrpSpPr/>
          <p:nvPr/>
        </p:nvGrpSpPr>
        <p:grpSpPr>
          <a:xfrm>
            <a:off x="8940800" y="3829685"/>
            <a:ext cx="1701165" cy="697230"/>
            <a:chOff x="1889" y="4777"/>
            <a:chExt cx="2679" cy="1098"/>
          </a:xfrm>
        </p:grpSpPr>
        <p:sp>
          <p:nvSpPr>
            <p:cNvPr id="255" name="Скругленный прямоугольник 254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6" name="Скругленный прямоугольник 255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7" name="Скругленный прямоугольник 256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8" name="Скругленный прямоугольник 257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9" name="Скругленный прямоугольник 258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0" name="Скругленный прямоугольник 259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65" name="Группа 264"/>
          <p:cNvGrpSpPr/>
          <p:nvPr/>
        </p:nvGrpSpPr>
        <p:grpSpPr>
          <a:xfrm>
            <a:off x="8047355" y="4591685"/>
            <a:ext cx="1701165" cy="697230"/>
            <a:chOff x="1889" y="4777"/>
            <a:chExt cx="2679" cy="1098"/>
          </a:xfrm>
        </p:grpSpPr>
        <p:sp>
          <p:nvSpPr>
            <p:cNvPr id="266" name="Скругленный прямоугольник 265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7" name="Скругленный прямоугольник 266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8" name="Скругленный прямоугольник 267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9" name="Скругленный прямоугольник 268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0" name="Скругленный прямоугольник 269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1" name="Скругленный прямоугольник 270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2" name="Скругленный прямоугольник 271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76" name="Группа 275"/>
          <p:cNvGrpSpPr/>
          <p:nvPr/>
        </p:nvGrpSpPr>
        <p:grpSpPr>
          <a:xfrm>
            <a:off x="9808210" y="4591685"/>
            <a:ext cx="1701165" cy="697230"/>
            <a:chOff x="1889" y="4777"/>
            <a:chExt cx="2679" cy="1098"/>
          </a:xfrm>
        </p:grpSpPr>
        <p:sp>
          <p:nvSpPr>
            <p:cNvPr id="277" name="Скругленный прямоугольник 276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9" name="Скругленный прямоугольник 278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0" name="Скругленный прямоугольник 279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1" name="Скругленный прямоугольник 280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2" name="Скругленный прямоугольник 281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87" name="Группа 286"/>
          <p:cNvGrpSpPr/>
          <p:nvPr/>
        </p:nvGrpSpPr>
        <p:grpSpPr>
          <a:xfrm>
            <a:off x="7179945" y="4589145"/>
            <a:ext cx="822325" cy="697230"/>
            <a:chOff x="6017" y="6522"/>
            <a:chExt cx="1295" cy="1098"/>
          </a:xfrm>
        </p:grpSpPr>
        <p:sp>
          <p:nvSpPr>
            <p:cNvPr id="288" name="Скругленный прямоугольник 287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0" name="Скругленный прямоугольник 289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1" name="Скругленный прямоугольник 290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2" name="Скругленный прямоугольник 291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93" name="Группа 292"/>
          <p:cNvGrpSpPr/>
          <p:nvPr/>
        </p:nvGrpSpPr>
        <p:grpSpPr>
          <a:xfrm>
            <a:off x="10701655" y="3827145"/>
            <a:ext cx="822325" cy="697230"/>
            <a:chOff x="6017" y="6522"/>
            <a:chExt cx="1295" cy="1098"/>
          </a:xfrm>
        </p:grpSpPr>
        <p:sp>
          <p:nvSpPr>
            <p:cNvPr id="294" name="Скругленный прямоугольник 293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5" name="Скругленный прямоугольник 294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6" name="Скругленный прямоугольник 295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7" name="Скругленный прямоугольник 296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8" name="Скругленный прямоугольник 297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99" name="Группа 298"/>
          <p:cNvGrpSpPr/>
          <p:nvPr/>
        </p:nvGrpSpPr>
        <p:grpSpPr>
          <a:xfrm>
            <a:off x="7179945" y="5348605"/>
            <a:ext cx="1701165" cy="697230"/>
            <a:chOff x="1889" y="4777"/>
            <a:chExt cx="2679" cy="1098"/>
          </a:xfrm>
        </p:grpSpPr>
        <p:sp>
          <p:nvSpPr>
            <p:cNvPr id="300" name="Скругленный прямоугольник 299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1" name="Скругленный прямоугольник 300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2" name="Скругленный прямоугольник 301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3" name="Скругленный прямоугольник 302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4" name="Скругленный прямоугольник 303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5" name="Скругленный прямоугольник 304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6" name="Скругленный прямоугольник 305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7" name="Скругленный прямоугольник 306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8" name="Скругленный прямоугольник 307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9" name="Скругленный прямоугольник 308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10" name="Группа 309"/>
          <p:cNvGrpSpPr/>
          <p:nvPr/>
        </p:nvGrpSpPr>
        <p:grpSpPr>
          <a:xfrm>
            <a:off x="8919845" y="5354955"/>
            <a:ext cx="1701165" cy="697230"/>
            <a:chOff x="1889" y="4777"/>
            <a:chExt cx="2679" cy="1098"/>
          </a:xfrm>
        </p:grpSpPr>
        <p:sp>
          <p:nvSpPr>
            <p:cNvPr id="311" name="Скругленный прямоугольник 310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2" name="Скругленный прямоугольник 311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3" name="Скругленный прямоугольник 312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4" name="Скругленный прямоугольник 313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5" name="Скругленный прямоугольник 314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6" name="Скругленный прямоугольник 315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7" name="Скругленный прямоугольник 316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8" name="Скругленный прямоугольник 317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9" name="Скругленный прямоугольник 318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0" name="Скругленный прямоугольник 319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21" name="Группа 320"/>
          <p:cNvGrpSpPr/>
          <p:nvPr/>
        </p:nvGrpSpPr>
        <p:grpSpPr>
          <a:xfrm>
            <a:off x="10674985" y="5352415"/>
            <a:ext cx="822325" cy="697230"/>
            <a:chOff x="6017" y="6522"/>
            <a:chExt cx="1295" cy="1098"/>
          </a:xfrm>
        </p:grpSpPr>
        <p:sp>
          <p:nvSpPr>
            <p:cNvPr id="322" name="Скругленный прямоугольник 321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3" name="Скругленный прямоугольник 322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4" name="Скругленный прямоугольник 323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5" name="Скругленный прямоугольник 324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6" name="Скругленный прямоугольник 325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329" name="Скругленный прямоугольник 328"/>
          <p:cNvSpPr/>
          <p:nvPr/>
        </p:nvSpPr>
        <p:spPr>
          <a:xfrm>
            <a:off x="11757025" y="5347970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30" name="Скругленный прямоугольник 329"/>
          <p:cNvSpPr/>
          <p:nvPr/>
        </p:nvSpPr>
        <p:spPr>
          <a:xfrm>
            <a:off x="11562080" y="534860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" grpId="0"/>
      <p:bldP spid="237" grpId="1"/>
      <p:bldP spid="238" grpId="0" animBg="1"/>
      <p:bldP spid="238" grpId="1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9598660" y="3171190"/>
            <a:ext cx="1463675" cy="1178560"/>
            <a:chOff x="14690" y="8593"/>
            <a:chExt cx="2305" cy="1856"/>
          </a:xfrm>
        </p:grpSpPr>
        <p:cxnSp>
          <p:nvCxnSpPr>
            <p:cNvPr id="41" name="Прямое соединение 40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ое соединение 41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ое соединение 42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Текстовое поле 48"/>
            <p:cNvSpPr txBox="1"/>
            <p:nvPr/>
          </p:nvSpPr>
          <p:spPr>
            <a:xfrm>
              <a:off x="14690" y="8593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24</a:t>
              </a:r>
              <a:r>
                <a:rPr lang="en-US" altLang="ru-RU" sz="24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50" name="Текстовое поле 49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51" name="Текстовое поле 50"/>
            <p:cNvSpPr txBox="1"/>
            <p:nvPr/>
          </p:nvSpPr>
          <p:spPr>
            <a:xfrm>
              <a:off x="15832" y="925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52" name="Текстовое поле 51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>
                  <a:solidFill>
                    <a:schemeClr val="tx1"/>
                  </a:solidFill>
                </a:rPr>
                <a:t>2</a:t>
              </a:r>
              <a:r>
                <a:rPr lang="ru-RU" altLang="en-US" sz="240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53" name="Текстовое поле 52"/>
            <p:cNvSpPr txBox="1"/>
            <p:nvPr/>
          </p:nvSpPr>
          <p:spPr>
            <a:xfrm>
              <a:off x="14897" y="972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7125335" y="3168650"/>
            <a:ext cx="1497330" cy="1178560"/>
            <a:chOff x="14690" y="8593"/>
            <a:chExt cx="2358" cy="1856"/>
          </a:xfrm>
          <a:noFill/>
        </p:grpSpPr>
        <p:cxnSp>
          <p:nvCxnSpPr>
            <p:cNvPr id="57" name="Прямое соединение 56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ое соединение 57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ое соединение 58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Текстовое поле 59"/>
            <p:cNvSpPr txBox="1"/>
            <p:nvPr/>
          </p:nvSpPr>
          <p:spPr>
            <a:xfrm>
              <a:off x="14690" y="8593"/>
              <a:ext cx="870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61" name="Текстовое поле 60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62" name="Текстовое поле 61"/>
            <p:cNvSpPr txBox="1"/>
            <p:nvPr/>
          </p:nvSpPr>
          <p:spPr>
            <a:xfrm>
              <a:off x="16113" y="925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63" name="Текстовое поле 62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36</a:t>
              </a:r>
            </a:p>
          </p:txBody>
        </p:sp>
        <p:sp>
          <p:nvSpPr>
            <p:cNvPr id="64" name="Текстовое поле 63"/>
            <p:cNvSpPr txBox="1"/>
            <p:nvPr/>
          </p:nvSpPr>
          <p:spPr>
            <a:xfrm>
              <a:off x="14897" y="972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4" name="Текстовое поле 3"/>
          <p:cNvSpPr txBox="1"/>
          <p:nvPr/>
        </p:nvSpPr>
        <p:spPr>
          <a:xfrm>
            <a:off x="1114425" y="974725"/>
            <a:ext cx="9658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24</a:t>
            </a:r>
            <a:r>
              <a:rPr lang="en-US" altLang="ru-RU" sz="2800"/>
              <a:t>3</a:t>
            </a:r>
            <a:r>
              <a:rPr lang="ru-RU" altLang="en-US" sz="2800"/>
              <a:t> в шестеричную систему счисления</a:t>
            </a:r>
          </a:p>
        </p:txBody>
      </p:sp>
      <p:sp>
        <p:nvSpPr>
          <p:cNvPr id="38" name="Текстовое поле 37"/>
          <p:cNvSpPr txBox="1"/>
          <p:nvPr/>
        </p:nvSpPr>
        <p:spPr>
          <a:xfrm>
            <a:off x="5417820" y="5900420"/>
            <a:ext cx="19729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ru-RU" sz="2800"/>
              <a:t>2</a:t>
            </a:r>
            <a:r>
              <a:rPr lang="ru-RU" altLang="en-US" sz="2800"/>
              <a:t>4</a:t>
            </a:r>
            <a:r>
              <a:rPr lang="en-US" altLang="ru-RU" sz="2800"/>
              <a:t>3</a:t>
            </a:r>
            <a:r>
              <a:rPr lang="ru-RU" altLang="en-US" sz="2800" baseline="-25000"/>
              <a:t>10</a:t>
            </a:r>
            <a:r>
              <a:rPr lang="ru-RU" altLang="en-US" sz="2800"/>
              <a:t>=1043</a:t>
            </a:r>
            <a:r>
              <a:rPr lang="ru-RU" altLang="en-US" sz="2800" baseline="-25000"/>
              <a:t>6</a:t>
            </a:r>
          </a:p>
        </p:txBody>
      </p:sp>
      <p:grpSp>
        <p:nvGrpSpPr>
          <p:cNvPr id="66" name="Группа 65"/>
          <p:cNvGrpSpPr/>
          <p:nvPr/>
        </p:nvGrpSpPr>
        <p:grpSpPr>
          <a:xfrm>
            <a:off x="4404995" y="3171190"/>
            <a:ext cx="1497330" cy="1206500"/>
            <a:chOff x="14690" y="8593"/>
            <a:chExt cx="2358" cy="1900"/>
          </a:xfrm>
          <a:noFill/>
        </p:grpSpPr>
        <p:cxnSp>
          <p:nvCxnSpPr>
            <p:cNvPr id="67" name="Прямое соединение 66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ое соединение 67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ое соединение 68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Текстовое поле 69"/>
            <p:cNvSpPr txBox="1"/>
            <p:nvPr/>
          </p:nvSpPr>
          <p:spPr>
            <a:xfrm>
              <a:off x="14690" y="8593"/>
              <a:ext cx="758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71" name="Текстовое поле 70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72" name="Текстовое поле 71"/>
            <p:cNvSpPr txBox="1"/>
            <p:nvPr/>
          </p:nvSpPr>
          <p:spPr>
            <a:xfrm>
              <a:off x="16113" y="925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73" name="Текстовое поле 72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74" name="Текстовое поле 73"/>
            <p:cNvSpPr txBox="1"/>
            <p:nvPr/>
          </p:nvSpPr>
          <p:spPr>
            <a:xfrm>
              <a:off x="14699" y="9768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1713865" y="3181985"/>
            <a:ext cx="1507490" cy="1165225"/>
            <a:chOff x="14674" y="8614"/>
            <a:chExt cx="2374" cy="1835"/>
          </a:xfrm>
          <a:noFill/>
        </p:grpSpPr>
        <p:cxnSp>
          <p:nvCxnSpPr>
            <p:cNvPr id="76" name="Прямое соединение 75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ое соединение 76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ое соединение 77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Текстовое поле 78"/>
            <p:cNvSpPr txBox="1"/>
            <p:nvPr/>
          </p:nvSpPr>
          <p:spPr>
            <a:xfrm>
              <a:off x="14707" y="8614"/>
              <a:ext cx="743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  <a:endParaRPr lang="en-US" altLang="ru-RU" sz="2400"/>
            </a:p>
          </p:txBody>
        </p:sp>
        <p:sp>
          <p:nvSpPr>
            <p:cNvPr id="80" name="Текстовое поле 79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6</a:t>
              </a:r>
            </a:p>
          </p:txBody>
        </p:sp>
        <p:sp>
          <p:nvSpPr>
            <p:cNvPr id="81" name="Текстовое поле 80"/>
            <p:cNvSpPr txBox="1"/>
            <p:nvPr/>
          </p:nvSpPr>
          <p:spPr>
            <a:xfrm>
              <a:off x="16113" y="925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0</a:t>
              </a:r>
            </a:p>
          </p:txBody>
        </p:sp>
        <p:sp>
          <p:nvSpPr>
            <p:cNvPr id="82" name="Текстовое поле 81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0</a:t>
              </a:r>
            </a:p>
          </p:txBody>
        </p:sp>
        <p:sp>
          <p:nvSpPr>
            <p:cNvPr id="83" name="Текстовое поле 82"/>
            <p:cNvSpPr txBox="1"/>
            <p:nvPr/>
          </p:nvSpPr>
          <p:spPr>
            <a:xfrm>
              <a:off x="14674" y="972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885417 0.185093 " pathEditMode="relative" ptsTypes="">
                                      <p:cBhvr>
                                        <p:cTn id="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885417 0.185093 " pathEditMode="relative" ptsTypes="">
                                      <p:cBhvr>
                                        <p:cTn id="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885417 0.185093 " pathEditMode="relative" ptsTypes="">
                                      <p:cBhvr>
                                        <p:cTn id="1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885417 0.185093 " pathEditMode="relative" ptsTypes="">
                                      <p:cBhvr>
                                        <p:cTn id="1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9605010" y="4441190"/>
            <a:ext cx="1463675" cy="1178560"/>
            <a:chOff x="14690" y="8593"/>
            <a:chExt cx="2305" cy="1856"/>
          </a:xfrm>
        </p:grpSpPr>
        <p:cxnSp>
          <p:nvCxnSpPr>
            <p:cNvPr id="41" name="Прямое соединение 40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ое соединение 41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ое соединение 42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Текстовое поле 48"/>
            <p:cNvSpPr txBox="1"/>
            <p:nvPr/>
          </p:nvSpPr>
          <p:spPr>
            <a:xfrm>
              <a:off x="14690" y="8593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24</a:t>
              </a:r>
              <a:r>
                <a:rPr lang="en-US" altLang="ru-RU" sz="24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50" name="Текстовое поле 49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51" name="Текстовое поле 50"/>
            <p:cNvSpPr txBox="1"/>
            <p:nvPr/>
          </p:nvSpPr>
          <p:spPr>
            <a:xfrm>
              <a:off x="15832" y="925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52" name="Текстовое поле 51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ru-RU" sz="2400">
                  <a:solidFill>
                    <a:schemeClr val="tx1"/>
                  </a:solidFill>
                </a:rPr>
                <a:t>2</a:t>
              </a:r>
              <a:r>
                <a:rPr lang="ru-RU" altLang="en-US" sz="240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53" name="Текстовое поле 52"/>
            <p:cNvSpPr txBox="1"/>
            <p:nvPr/>
          </p:nvSpPr>
          <p:spPr>
            <a:xfrm>
              <a:off x="14897" y="9724"/>
              <a:ext cx="9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7131685" y="4438650"/>
            <a:ext cx="1497330" cy="1178560"/>
            <a:chOff x="14690" y="8593"/>
            <a:chExt cx="2358" cy="1856"/>
          </a:xfrm>
          <a:noFill/>
        </p:grpSpPr>
        <p:cxnSp>
          <p:nvCxnSpPr>
            <p:cNvPr id="57" name="Прямое соединение 56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ое соединение 57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ое соединение 58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Текстовое поле 59"/>
            <p:cNvSpPr txBox="1"/>
            <p:nvPr/>
          </p:nvSpPr>
          <p:spPr>
            <a:xfrm>
              <a:off x="14690" y="8593"/>
              <a:ext cx="808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40</a:t>
              </a:r>
            </a:p>
          </p:txBody>
        </p:sp>
        <p:sp>
          <p:nvSpPr>
            <p:cNvPr id="61" name="Текстовое поле 60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62" name="Текстовое поле 61"/>
            <p:cNvSpPr txBox="1"/>
            <p:nvPr/>
          </p:nvSpPr>
          <p:spPr>
            <a:xfrm>
              <a:off x="16113" y="925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63" name="Текстовое поле 62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36</a:t>
              </a:r>
            </a:p>
          </p:txBody>
        </p:sp>
        <p:sp>
          <p:nvSpPr>
            <p:cNvPr id="64" name="Текстовое поле 63"/>
            <p:cNvSpPr txBox="1"/>
            <p:nvPr/>
          </p:nvSpPr>
          <p:spPr>
            <a:xfrm>
              <a:off x="14897" y="972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4" name="Текстовое поле 3"/>
          <p:cNvSpPr txBox="1"/>
          <p:nvPr/>
        </p:nvSpPr>
        <p:spPr>
          <a:xfrm>
            <a:off x="1114425" y="974725"/>
            <a:ext cx="9658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24</a:t>
            </a:r>
            <a:r>
              <a:rPr lang="en-US" altLang="ru-RU" sz="2800"/>
              <a:t>3</a:t>
            </a:r>
            <a:r>
              <a:rPr lang="ru-RU" altLang="en-US" sz="2800"/>
              <a:t> в шестеричную систему счисления</a:t>
            </a:r>
          </a:p>
        </p:txBody>
      </p:sp>
      <p:sp>
        <p:nvSpPr>
          <p:cNvPr id="38" name="Текстовое поле 37"/>
          <p:cNvSpPr txBox="1"/>
          <p:nvPr/>
        </p:nvSpPr>
        <p:spPr>
          <a:xfrm>
            <a:off x="5417820" y="5900420"/>
            <a:ext cx="19729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ru-RU" sz="2800"/>
              <a:t>2</a:t>
            </a:r>
            <a:r>
              <a:rPr lang="ru-RU" altLang="en-US" sz="2800"/>
              <a:t>4</a:t>
            </a:r>
            <a:r>
              <a:rPr lang="en-US" altLang="ru-RU" sz="2800"/>
              <a:t>3</a:t>
            </a:r>
            <a:r>
              <a:rPr lang="ru-RU" altLang="en-US" sz="2800" baseline="-25000"/>
              <a:t>10</a:t>
            </a:r>
            <a:r>
              <a:rPr lang="ru-RU" altLang="en-US" sz="2800"/>
              <a:t>=1043</a:t>
            </a:r>
            <a:r>
              <a:rPr lang="ru-RU" altLang="en-US" sz="2800" baseline="-25000"/>
              <a:t>8</a:t>
            </a:r>
          </a:p>
        </p:txBody>
      </p:sp>
      <p:grpSp>
        <p:nvGrpSpPr>
          <p:cNvPr id="66" name="Группа 65"/>
          <p:cNvGrpSpPr/>
          <p:nvPr/>
        </p:nvGrpSpPr>
        <p:grpSpPr>
          <a:xfrm>
            <a:off x="4411345" y="4441190"/>
            <a:ext cx="1497330" cy="1206500"/>
            <a:chOff x="14690" y="8593"/>
            <a:chExt cx="2358" cy="1900"/>
          </a:xfrm>
          <a:noFill/>
        </p:grpSpPr>
        <p:cxnSp>
          <p:nvCxnSpPr>
            <p:cNvPr id="67" name="Прямое соединение 66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ое соединение 67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ое соединение 68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Текстовое поле 69"/>
            <p:cNvSpPr txBox="1"/>
            <p:nvPr/>
          </p:nvSpPr>
          <p:spPr>
            <a:xfrm>
              <a:off x="14690" y="8593"/>
              <a:ext cx="757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71" name="Текстовое поле 70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72" name="Текстовое поле 71"/>
            <p:cNvSpPr txBox="1"/>
            <p:nvPr/>
          </p:nvSpPr>
          <p:spPr>
            <a:xfrm>
              <a:off x="16113" y="925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73" name="Текстовое поле 72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74" name="Текстовое поле 73"/>
            <p:cNvSpPr txBox="1"/>
            <p:nvPr/>
          </p:nvSpPr>
          <p:spPr>
            <a:xfrm>
              <a:off x="14699" y="9768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>
                  <a:solidFill>
                    <a:schemeClr val="tx1"/>
                  </a:solidFill>
                </a:rPr>
                <a:t>0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1720215" y="4451985"/>
            <a:ext cx="1507490" cy="1165225"/>
            <a:chOff x="14674" y="8614"/>
            <a:chExt cx="2374" cy="1835"/>
          </a:xfrm>
          <a:noFill/>
        </p:grpSpPr>
        <p:cxnSp>
          <p:nvCxnSpPr>
            <p:cNvPr id="76" name="Прямое соединение 75"/>
            <p:cNvCxnSpPr/>
            <p:nvPr/>
          </p:nvCxnSpPr>
          <p:spPr>
            <a:xfrm flipH="1">
              <a:off x="15671" y="8761"/>
              <a:ext cx="0" cy="1038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ое соединение 76"/>
            <p:cNvCxnSpPr/>
            <p:nvPr/>
          </p:nvCxnSpPr>
          <p:spPr>
            <a:xfrm flipV="1">
              <a:off x="15671" y="9254"/>
              <a:ext cx="1194" cy="0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ое соединение 77"/>
            <p:cNvCxnSpPr/>
            <p:nvPr/>
          </p:nvCxnSpPr>
          <p:spPr>
            <a:xfrm flipV="1">
              <a:off x="14731" y="9816"/>
              <a:ext cx="850" cy="0"/>
            </a:xfrm>
            <a:prstGeom prst="line">
              <a:avLst/>
            </a:prstGeom>
            <a:grpFill/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Текстовое поле 78"/>
            <p:cNvSpPr txBox="1"/>
            <p:nvPr/>
          </p:nvSpPr>
          <p:spPr>
            <a:xfrm>
              <a:off x="14707" y="8614"/>
              <a:ext cx="697" cy="7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  <a:endParaRPr lang="en-US" altLang="ru-RU" sz="2400"/>
            </a:p>
          </p:txBody>
        </p:sp>
        <p:sp>
          <p:nvSpPr>
            <p:cNvPr id="80" name="Текстовое поле 79"/>
            <p:cNvSpPr txBox="1"/>
            <p:nvPr/>
          </p:nvSpPr>
          <p:spPr>
            <a:xfrm>
              <a:off x="16060" y="861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6</a:t>
              </a:r>
            </a:p>
          </p:txBody>
        </p:sp>
        <p:sp>
          <p:nvSpPr>
            <p:cNvPr id="81" name="Текстовое поле 80"/>
            <p:cNvSpPr txBox="1"/>
            <p:nvPr/>
          </p:nvSpPr>
          <p:spPr>
            <a:xfrm>
              <a:off x="16113" y="925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0</a:t>
              </a:r>
            </a:p>
          </p:txBody>
        </p:sp>
        <p:sp>
          <p:nvSpPr>
            <p:cNvPr id="82" name="Текстовое поле 81"/>
            <p:cNvSpPr txBox="1"/>
            <p:nvPr/>
          </p:nvSpPr>
          <p:spPr>
            <a:xfrm>
              <a:off x="14690" y="9110"/>
              <a:ext cx="1350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0</a:t>
              </a:r>
            </a:p>
          </p:txBody>
        </p:sp>
        <p:sp>
          <p:nvSpPr>
            <p:cNvPr id="83" name="Текстовое поле 82"/>
            <p:cNvSpPr txBox="1"/>
            <p:nvPr/>
          </p:nvSpPr>
          <p:spPr>
            <a:xfrm>
              <a:off x="14674" y="9724"/>
              <a:ext cx="935" cy="7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altLang="en-US" sz="2400"/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60677 -0.375 " pathEditMode="relative" ptsTypes="">
                                      <p:cBhvr>
                                        <p:cTn id="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5208 -0.302963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0" y="-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45313 -0.224167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-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86146 -0.159352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b="0">
                <a:latin typeface="Calibri" panose="020F0502020204030204" charset="0"/>
                <a:cs typeface="Calibri" panose="020F0502020204030204" charset="0"/>
              </a:rPr>
              <a:t>Алгоритм перевода целых десятичных чисел в  систему счисления с основанием </a:t>
            </a:r>
            <a:r>
              <a:rPr lang="en-US" altLang="en-US" b="0">
                <a:latin typeface="Calibri" panose="020F0502020204030204" charset="0"/>
                <a:cs typeface="Calibri" panose="020F0502020204030204" charset="0"/>
              </a:rPr>
              <a:t>q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2014855"/>
            <a:ext cx="10515600" cy="45993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последовательно выполнять деление числа и получаемых целых частных на </a:t>
            </a:r>
            <a:r>
              <a:rPr lang="en-US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q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 до тех пор, пока не получим частное, равное 0;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algn="just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полученные остатки, являющиеся цифрами числа в 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q-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ичной системе счисления, </a:t>
            </a:r>
            <a:r>
              <a:rPr lang="ru-RU" altLang="en-US" b="1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привести в соотвествие с алфавитом новой системы счисления;</a:t>
            </a:r>
            <a:endParaRPr lang="ru-RU" altLang="en-US">
              <a:solidFill>
                <a:schemeClr val="tx1"/>
              </a:solidFill>
              <a:latin typeface="+mn-lt"/>
              <a:cs typeface="+mn-lt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1000"/>
              </a:spcBef>
              <a:spcAft>
                <a:spcPts val="2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- составить число в </a:t>
            </a:r>
            <a:r>
              <a:rPr lang="en-US" altLang="ru-RU">
                <a:solidFill>
                  <a:schemeClr val="tx1"/>
                </a:solidFill>
                <a:latin typeface="+mn-lt"/>
                <a:cs typeface="+mn-lt"/>
                <a:sym typeface="+mn-ea"/>
              </a:rPr>
              <a:t>q-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ичной системе счисления, записывая его с последнего полученного остатка.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Задание 2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35150"/>
            <a:ext cx="10515600" cy="43513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altLang="en-US">
                <a:latin typeface="+mn-lt"/>
                <a:cs typeface="+mn-lt"/>
              </a:rPr>
              <a:t>Переведите число 175 в </a:t>
            </a:r>
            <a:r>
              <a:rPr lang="ru-RU" altLang="en-US">
                <a:latin typeface="+mn-lt"/>
                <a:cs typeface="+mn-lt"/>
                <a:sym typeface="+mn-ea"/>
              </a:rPr>
              <a:t>системы счисления с основанием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latin typeface="+mn-lt"/>
                <a:cs typeface="+mn-lt"/>
              </a:rPr>
              <a:t>два, 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latin typeface="+mn-lt"/>
                <a:cs typeface="+mn-lt"/>
              </a:rPr>
              <a:t>восемь, 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latin typeface="+mn-lt"/>
                <a:cs typeface="+mn-lt"/>
              </a:rPr>
              <a:t>шестнадцать.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мещающее содержимое 38"/>
          <p:cNvSpPr>
            <a:spLocks noGrp="1"/>
          </p:cNvSpPr>
          <p:nvPr>
            <p:ph idx="1"/>
          </p:nvPr>
        </p:nvSpPr>
        <p:spPr>
          <a:xfrm>
            <a:off x="328295" y="1627505"/>
            <a:ext cx="4794885" cy="468757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последовательно выполнять </a:t>
            </a:r>
            <a:r>
              <a:rPr lang="ru-RU" altLang="en-US" sz="2400">
                <a:solidFill>
                  <a:srgbClr val="FF0000"/>
                </a:solidFill>
                <a:latin typeface="+mn-lt"/>
                <a:cs typeface="+mn-lt"/>
              </a:rPr>
              <a:t>деление числа и получаемых целых частных на 2</a:t>
            </a:r>
            <a:r>
              <a:rPr lang="ru-RU" altLang="en-US" sz="2400">
                <a:latin typeface="+mn-lt"/>
                <a:cs typeface="+mn-lt"/>
              </a:rPr>
              <a:t> до тех пор, пока не получим частное, равное 0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число в двоичной системе счисления составляется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последовательной записью полученных остатков, начиная с последнего</a:t>
            </a:r>
            <a:r>
              <a:rPr lang="en-US" altLang="ru-RU" sz="2400">
                <a:solidFill>
                  <a:srgbClr val="FF0000"/>
                </a:solidFill>
                <a:latin typeface="+mn-lt"/>
                <a:cs typeface="+mn-lt"/>
              </a:rPr>
              <a:t> </a:t>
            </a:r>
            <a:r>
              <a:rPr lang="ru-RU" altLang="en-US" sz="2400">
                <a:latin typeface="+mn-lt"/>
                <a:cs typeface="+mn-lt"/>
              </a:rPr>
              <a:t>полученного остатка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5546725" y="1645285"/>
            <a:ext cx="1499870" cy="1440180"/>
            <a:chOff x="16015" y="4662"/>
            <a:chExt cx="2362" cy="2268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16015" y="4662"/>
              <a:ext cx="2362" cy="2269"/>
              <a:chOff x="13208" y="6645"/>
              <a:chExt cx="2362" cy="2269"/>
            </a:xfrm>
            <a:solidFill>
              <a:schemeClr val="bg1"/>
            </a:solidFill>
          </p:grpSpPr>
          <p:cxnSp>
            <p:nvCxnSpPr>
              <p:cNvPr id="5" name="Прямое соединение 4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ое соединение 6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ое соединение 7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Текстовое поле 8"/>
              <p:cNvSpPr txBox="1"/>
              <p:nvPr/>
            </p:nvSpPr>
            <p:spPr>
              <a:xfrm>
                <a:off x="13208" y="6645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175</a:t>
                </a:r>
              </a:p>
            </p:txBody>
          </p:sp>
          <p:sp>
            <p:nvSpPr>
              <p:cNvPr id="21" name="Текстовое поле 2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22" name="Текстовое поле 2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87</a:t>
                </a:r>
              </a:p>
            </p:txBody>
          </p:sp>
          <p:sp>
            <p:nvSpPr>
              <p:cNvPr id="23" name="Текстовое поле 22"/>
              <p:cNvSpPr txBox="1"/>
              <p:nvPr/>
            </p:nvSpPr>
            <p:spPr>
              <a:xfrm>
                <a:off x="13208" y="7162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174</a:t>
                </a:r>
              </a:p>
            </p:txBody>
          </p:sp>
          <p:sp>
            <p:nvSpPr>
              <p:cNvPr id="24" name="Текстовое поле 23"/>
              <p:cNvSpPr txBox="1"/>
              <p:nvPr/>
            </p:nvSpPr>
            <p:spPr>
              <a:xfrm>
                <a:off x="13643" y="8189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35" name="Прямое соединение 34"/>
            <p:cNvCxnSpPr/>
            <p:nvPr/>
          </p:nvCxnSpPr>
          <p:spPr>
            <a:xfrm flipH="1">
              <a:off x="17178" y="4777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ое соединение 35"/>
            <p:cNvCxnSpPr/>
            <p:nvPr/>
          </p:nvCxnSpPr>
          <p:spPr>
            <a:xfrm>
              <a:off x="17203" y="5281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6435725" y="2054225"/>
            <a:ext cx="1235710" cy="1394460"/>
            <a:chOff x="12613" y="4559"/>
            <a:chExt cx="1946" cy="2196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12613" y="4559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27" name="Прямое соединение 26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ое соединение 27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ое соединение 28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Текстовое поле 29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87</a:t>
                </a:r>
                <a:endParaRPr lang="en-US" altLang="ru-RU" sz="2400"/>
              </a:p>
            </p:txBody>
          </p:sp>
          <p:sp>
            <p:nvSpPr>
              <p:cNvPr id="31" name="Текстовое поле 3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32" name="Текстовое поле 3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33" name="Текстовое поле 32"/>
              <p:cNvSpPr txBox="1"/>
              <p:nvPr/>
            </p:nvSpPr>
            <p:spPr>
              <a:xfrm>
                <a:off x="13623" y="7178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86</a:t>
                </a:r>
              </a:p>
            </p:txBody>
          </p:sp>
          <p:sp>
            <p:nvSpPr>
              <p:cNvPr id="34" name="Текстовое поле 33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20" name="Прямое соединение 19"/>
            <p:cNvCxnSpPr/>
            <p:nvPr/>
          </p:nvCxnSpPr>
          <p:spPr>
            <a:xfrm flipH="1">
              <a:off x="13417" y="4803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ое соединение 24"/>
            <p:cNvCxnSpPr/>
            <p:nvPr/>
          </p:nvCxnSpPr>
          <p:spPr>
            <a:xfrm>
              <a:off x="13442" y="5307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7073265" y="2540635"/>
            <a:ext cx="1235710" cy="1394460"/>
            <a:chOff x="8594" y="4484"/>
            <a:chExt cx="1946" cy="2196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12" name="Прямое соединение 11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ое соединение 12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ое соединение 13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Текстовое поле 14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43</a:t>
                </a:r>
              </a:p>
            </p:txBody>
          </p:sp>
          <p:sp>
            <p:nvSpPr>
              <p:cNvPr id="16" name="Текстовое поле 15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17" name="Текстовое поле 16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</a:p>
            </p:txBody>
          </p:sp>
          <p:sp>
            <p:nvSpPr>
              <p:cNvPr id="18" name="Текстовое поле 17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42</a:t>
                </a:r>
              </a:p>
            </p:txBody>
          </p:sp>
          <p:sp>
            <p:nvSpPr>
              <p:cNvPr id="19" name="Текстовое поле 18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3" name="Прямое соединение 2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ое соединение 5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2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563245" y="996315"/>
            <a:ext cx="9369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175 в двоичную систему счисления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7785735" y="3097530"/>
            <a:ext cx="1235710" cy="1394460"/>
            <a:chOff x="8594" y="4484"/>
            <a:chExt cx="1946" cy="2196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42" name="Прямое соединение 41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ое соединение 42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ое соединение 43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Текстовое поле 44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</a:p>
            </p:txBody>
          </p:sp>
          <p:sp>
            <p:nvSpPr>
              <p:cNvPr id="48" name="Текстовое поле 47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49" name="Текстовое поле 48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</a:p>
            </p:txBody>
          </p:sp>
          <p:sp>
            <p:nvSpPr>
              <p:cNvPr id="50" name="Текстовое поле 49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20</a:t>
                </a:r>
              </a:p>
            </p:txBody>
          </p:sp>
          <p:sp>
            <p:nvSpPr>
              <p:cNvPr id="51" name="Текстовое поле 50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52" name="Прямое соединение 51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ое соединение 52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Группа 54"/>
          <p:cNvGrpSpPr/>
          <p:nvPr/>
        </p:nvGrpSpPr>
        <p:grpSpPr>
          <a:xfrm>
            <a:off x="8439785" y="3653155"/>
            <a:ext cx="1235710" cy="1394460"/>
            <a:chOff x="8594" y="4484"/>
            <a:chExt cx="1946" cy="2196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57" name="Прямое соединение 56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ое соединение 57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ое соединение 58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Текстовое поле 59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</a:p>
            </p:txBody>
          </p:sp>
          <p:sp>
            <p:nvSpPr>
              <p:cNvPr id="61" name="Текстовое поле 6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62" name="Текстовое поле 6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5</a:t>
                </a:r>
              </a:p>
            </p:txBody>
          </p:sp>
          <p:sp>
            <p:nvSpPr>
              <p:cNvPr id="63" name="Текстовое поле 62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</a:p>
            </p:txBody>
          </p:sp>
          <p:sp>
            <p:nvSpPr>
              <p:cNvPr id="64" name="Текстовое поле 63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</p:grpSp>
        <p:cxnSp>
          <p:nvCxnSpPr>
            <p:cNvPr id="65" name="Прямое соединение 64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ое соединение 65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Группа 79"/>
          <p:cNvGrpSpPr/>
          <p:nvPr/>
        </p:nvGrpSpPr>
        <p:grpSpPr>
          <a:xfrm>
            <a:off x="9022080" y="4213225"/>
            <a:ext cx="1235710" cy="1394460"/>
            <a:chOff x="8594" y="4484"/>
            <a:chExt cx="1946" cy="2196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82" name="Прямое соединение 81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Прямое соединение 82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Прямое соединение 83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Текстовое поле 84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5</a:t>
                </a:r>
              </a:p>
            </p:txBody>
          </p:sp>
          <p:sp>
            <p:nvSpPr>
              <p:cNvPr id="86" name="Текстовое поле 85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87" name="Текстовое поле 86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88" name="Текстовое поле 87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4</a:t>
                </a:r>
              </a:p>
            </p:txBody>
          </p:sp>
          <p:sp>
            <p:nvSpPr>
              <p:cNvPr id="89" name="Текстовое поле 88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90" name="Прямое соединение 89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ое соединение 90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Группа 91"/>
          <p:cNvGrpSpPr/>
          <p:nvPr/>
        </p:nvGrpSpPr>
        <p:grpSpPr>
          <a:xfrm>
            <a:off x="9675495" y="4768850"/>
            <a:ext cx="1235710" cy="1394460"/>
            <a:chOff x="8594" y="4484"/>
            <a:chExt cx="1946" cy="2196"/>
          </a:xfrm>
        </p:grpSpPr>
        <p:grpSp>
          <p:nvGrpSpPr>
            <p:cNvPr id="93" name="Группа 92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94" name="Прямое соединение 93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Прямое соединение 94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Прямое соединение 95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Текстовое поле 96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98" name="Текстовое поле 97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99" name="Текстовое поле 98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  <p:sp>
            <p:nvSpPr>
              <p:cNvPr id="100" name="Текстовое поле 99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101" name="Текстовое поле 100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</p:grpSp>
        <p:cxnSp>
          <p:nvCxnSpPr>
            <p:cNvPr id="102" name="Прямое соединение 101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ое соединение 102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Группа 103"/>
          <p:cNvGrpSpPr/>
          <p:nvPr/>
        </p:nvGrpSpPr>
        <p:grpSpPr>
          <a:xfrm>
            <a:off x="10276840" y="5325110"/>
            <a:ext cx="1235710" cy="1394460"/>
            <a:chOff x="8594" y="4484"/>
            <a:chExt cx="1946" cy="2196"/>
          </a:xfrm>
        </p:grpSpPr>
        <p:grpSp>
          <p:nvGrpSpPr>
            <p:cNvPr id="105" name="Группа 104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106" name="Прямое соединение 105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Прямое соединение 106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Прямое соединение 107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Текстовое поле 108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  <p:sp>
            <p:nvSpPr>
              <p:cNvPr id="110" name="Текстовое поле 109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111" name="Текстовое поле 110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112" name="Текстовое поле 111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113" name="Текстовое поле 112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114" name="Прямое соединение 113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ое соединение 114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мещающее содержимое 38"/>
          <p:cNvSpPr>
            <a:spLocks noGrp="1"/>
          </p:cNvSpPr>
          <p:nvPr>
            <p:ph idx="1"/>
          </p:nvPr>
        </p:nvSpPr>
        <p:spPr>
          <a:xfrm>
            <a:off x="328295" y="1627505"/>
            <a:ext cx="4794885" cy="468757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последовательно выполнять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деление числа и получаемых целых частных на 2</a:t>
            </a:r>
            <a:r>
              <a:rPr lang="ru-RU" altLang="en-US" sz="2400">
                <a:latin typeface="+mn-lt"/>
                <a:cs typeface="+mn-lt"/>
              </a:rPr>
              <a:t> до тех пор, пока не получим частное, равное 0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число в двоичной системе счисления составляется </a:t>
            </a:r>
            <a:r>
              <a:rPr lang="ru-RU" altLang="en-US" sz="2400">
                <a:solidFill>
                  <a:srgbClr val="FF0000"/>
                </a:solidFill>
                <a:latin typeface="+mn-lt"/>
                <a:cs typeface="+mn-lt"/>
              </a:rPr>
              <a:t>последовательной записью полученных остатков, начиная с последнего</a:t>
            </a:r>
            <a:r>
              <a:rPr lang="en-US" altLang="ru-RU" sz="2400">
                <a:solidFill>
                  <a:srgbClr val="FF0000"/>
                </a:solidFill>
                <a:latin typeface="+mn-lt"/>
                <a:cs typeface="+mn-lt"/>
              </a:rPr>
              <a:t> </a:t>
            </a:r>
            <a:r>
              <a:rPr lang="ru-RU" altLang="en-US" sz="2400">
                <a:solidFill>
                  <a:srgbClr val="FF0000"/>
                </a:solidFill>
                <a:latin typeface="+mn-lt"/>
                <a:cs typeface="+mn-lt"/>
              </a:rPr>
              <a:t>полученного остатка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5544820" y="1645285"/>
            <a:ext cx="1499870" cy="1440180"/>
            <a:chOff x="16015" y="4662"/>
            <a:chExt cx="2362" cy="2268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16015" y="4662"/>
              <a:ext cx="2362" cy="2269"/>
              <a:chOff x="13208" y="6645"/>
              <a:chExt cx="2362" cy="2269"/>
            </a:xfrm>
            <a:solidFill>
              <a:schemeClr val="bg1"/>
            </a:solidFill>
          </p:grpSpPr>
          <p:cxnSp>
            <p:nvCxnSpPr>
              <p:cNvPr id="5" name="Прямое соединение 4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ое соединение 6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ое соединение 7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Текстовое поле 8"/>
              <p:cNvSpPr txBox="1"/>
              <p:nvPr/>
            </p:nvSpPr>
            <p:spPr>
              <a:xfrm>
                <a:off x="13208" y="6645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175</a:t>
                </a:r>
              </a:p>
            </p:txBody>
          </p:sp>
          <p:sp>
            <p:nvSpPr>
              <p:cNvPr id="21" name="Текстовое поле 2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22" name="Текстовое поле 2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87</a:t>
                </a:r>
              </a:p>
            </p:txBody>
          </p:sp>
          <p:sp>
            <p:nvSpPr>
              <p:cNvPr id="23" name="Текстовое поле 22"/>
              <p:cNvSpPr txBox="1"/>
              <p:nvPr/>
            </p:nvSpPr>
            <p:spPr>
              <a:xfrm>
                <a:off x="13208" y="7162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174</a:t>
                </a:r>
              </a:p>
            </p:txBody>
          </p:sp>
          <p:sp>
            <p:nvSpPr>
              <p:cNvPr id="24" name="Текстовое поле 23"/>
              <p:cNvSpPr txBox="1"/>
              <p:nvPr/>
            </p:nvSpPr>
            <p:spPr>
              <a:xfrm>
                <a:off x="13643" y="8189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35" name="Прямое соединение 34"/>
            <p:cNvCxnSpPr/>
            <p:nvPr/>
          </p:nvCxnSpPr>
          <p:spPr>
            <a:xfrm flipH="1">
              <a:off x="17178" y="4777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ое соединение 35"/>
            <p:cNvCxnSpPr/>
            <p:nvPr/>
          </p:nvCxnSpPr>
          <p:spPr>
            <a:xfrm>
              <a:off x="17203" y="5281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6435725" y="2054225"/>
            <a:ext cx="1235710" cy="1394460"/>
            <a:chOff x="12613" y="4559"/>
            <a:chExt cx="1946" cy="2196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12613" y="4559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27" name="Прямое соединение 26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ое соединение 27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ое соединение 28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Текстовое поле 29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87</a:t>
                </a:r>
                <a:endParaRPr lang="en-US" altLang="ru-RU" sz="2400"/>
              </a:p>
            </p:txBody>
          </p:sp>
          <p:sp>
            <p:nvSpPr>
              <p:cNvPr id="31" name="Текстовое поле 3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32" name="Текстовое поле 3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33" name="Текстовое поле 32"/>
              <p:cNvSpPr txBox="1"/>
              <p:nvPr/>
            </p:nvSpPr>
            <p:spPr>
              <a:xfrm>
                <a:off x="13623" y="7178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86</a:t>
                </a:r>
              </a:p>
            </p:txBody>
          </p:sp>
          <p:sp>
            <p:nvSpPr>
              <p:cNvPr id="34" name="Текстовое поле 33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20" name="Прямое соединение 19"/>
            <p:cNvCxnSpPr/>
            <p:nvPr/>
          </p:nvCxnSpPr>
          <p:spPr>
            <a:xfrm flipH="1">
              <a:off x="13417" y="4803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ое соединение 24"/>
            <p:cNvCxnSpPr/>
            <p:nvPr/>
          </p:nvCxnSpPr>
          <p:spPr>
            <a:xfrm>
              <a:off x="13442" y="5307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7073265" y="2540635"/>
            <a:ext cx="1235710" cy="1394460"/>
            <a:chOff x="8594" y="4484"/>
            <a:chExt cx="1946" cy="2196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12" name="Прямое соединение 11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ое соединение 12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ое соединение 13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Текстовое поле 14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43</a:t>
                </a:r>
              </a:p>
            </p:txBody>
          </p:sp>
          <p:sp>
            <p:nvSpPr>
              <p:cNvPr id="16" name="Текстовое поле 15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17" name="Текстовое поле 16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</a:p>
            </p:txBody>
          </p:sp>
          <p:sp>
            <p:nvSpPr>
              <p:cNvPr id="18" name="Текстовое поле 17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42</a:t>
                </a:r>
              </a:p>
            </p:txBody>
          </p:sp>
          <p:sp>
            <p:nvSpPr>
              <p:cNvPr id="19" name="Текстовое поле 18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3" name="Прямое соединение 2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ое соединение 5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2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563245" y="996315"/>
            <a:ext cx="9369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175 в двоичную систему счисления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7785735" y="3097530"/>
            <a:ext cx="1235710" cy="1394460"/>
            <a:chOff x="8594" y="4484"/>
            <a:chExt cx="1946" cy="2196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42" name="Прямое соединение 41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ое соединение 42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ое соединение 43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Текстовое поле 44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</a:p>
            </p:txBody>
          </p:sp>
          <p:sp>
            <p:nvSpPr>
              <p:cNvPr id="48" name="Текстовое поле 47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49" name="Текстовое поле 48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</a:p>
            </p:txBody>
          </p:sp>
          <p:sp>
            <p:nvSpPr>
              <p:cNvPr id="50" name="Текстовое поле 49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20</a:t>
                </a:r>
              </a:p>
            </p:txBody>
          </p:sp>
          <p:sp>
            <p:nvSpPr>
              <p:cNvPr id="51" name="Текстовое поле 50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52" name="Прямое соединение 51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ое соединение 52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Группа 54"/>
          <p:cNvGrpSpPr/>
          <p:nvPr/>
        </p:nvGrpSpPr>
        <p:grpSpPr>
          <a:xfrm>
            <a:off x="8439785" y="3653155"/>
            <a:ext cx="1235710" cy="1394460"/>
            <a:chOff x="8594" y="4484"/>
            <a:chExt cx="1946" cy="2196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57" name="Прямое соединение 56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ое соединение 57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ое соединение 58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Текстовое поле 59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</a:p>
            </p:txBody>
          </p:sp>
          <p:sp>
            <p:nvSpPr>
              <p:cNvPr id="61" name="Текстовое поле 6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62" name="Текстовое поле 6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5</a:t>
                </a:r>
              </a:p>
            </p:txBody>
          </p:sp>
          <p:sp>
            <p:nvSpPr>
              <p:cNvPr id="63" name="Текстовое поле 62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</a:p>
            </p:txBody>
          </p:sp>
          <p:sp>
            <p:nvSpPr>
              <p:cNvPr id="64" name="Текстовое поле 63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</p:grpSp>
        <p:cxnSp>
          <p:nvCxnSpPr>
            <p:cNvPr id="65" name="Прямое соединение 64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ое соединение 65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Группа 79"/>
          <p:cNvGrpSpPr/>
          <p:nvPr/>
        </p:nvGrpSpPr>
        <p:grpSpPr>
          <a:xfrm>
            <a:off x="9022080" y="4213225"/>
            <a:ext cx="1235710" cy="1394460"/>
            <a:chOff x="8594" y="4484"/>
            <a:chExt cx="1946" cy="2196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82" name="Прямое соединение 81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Прямое соединение 82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Прямое соединение 83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Текстовое поле 84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5</a:t>
                </a:r>
              </a:p>
            </p:txBody>
          </p:sp>
          <p:sp>
            <p:nvSpPr>
              <p:cNvPr id="86" name="Текстовое поле 85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87" name="Текстовое поле 86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88" name="Текстовое поле 87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4</a:t>
                </a:r>
              </a:p>
            </p:txBody>
          </p:sp>
          <p:sp>
            <p:nvSpPr>
              <p:cNvPr id="89" name="Текстовое поле 88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90" name="Прямое соединение 89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ое соединение 90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Группа 91"/>
          <p:cNvGrpSpPr/>
          <p:nvPr/>
        </p:nvGrpSpPr>
        <p:grpSpPr>
          <a:xfrm>
            <a:off x="9675495" y="4768850"/>
            <a:ext cx="1235710" cy="1394460"/>
            <a:chOff x="8594" y="4484"/>
            <a:chExt cx="1946" cy="2196"/>
          </a:xfrm>
        </p:grpSpPr>
        <p:grpSp>
          <p:nvGrpSpPr>
            <p:cNvPr id="93" name="Группа 92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94" name="Прямое соединение 93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Прямое соединение 94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Прямое соединение 95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Текстовое поле 96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98" name="Текстовое поле 97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99" name="Текстовое поле 98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  <p:sp>
            <p:nvSpPr>
              <p:cNvPr id="100" name="Текстовое поле 99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101" name="Текстовое поле 100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</p:grpSp>
        <p:cxnSp>
          <p:nvCxnSpPr>
            <p:cNvPr id="102" name="Прямое соединение 101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ое соединение 102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Группа 103"/>
          <p:cNvGrpSpPr/>
          <p:nvPr/>
        </p:nvGrpSpPr>
        <p:grpSpPr>
          <a:xfrm>
            <a:off x="10276840" y="5325110"/>
            <a:ext cx="1235710" cy="1394460"/>
            <a:chOff x="8594" y="4484"/>
            <a:chExt cx="1946" cy="2196"/>
          </a:xfrm>
        </p:grpSpPr>
        <p:grpSp>
          <p:nvGrpSpPr>
            <p:cNvPr id="105" name="Группа 104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106" name="Прямое соединение 105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Прямое соединение 106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Прямое соединение 107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Текстовое поле 108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  <p:sp>
            <p:nvSpPr>
              <p:cNvPr id="110" name="Текстовое поле 109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111" name="Текстовое поле 110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112" name="Текстовое поле 111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113" name="Текстовое поле 112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</a:t>
                </a:r>
              </a:p>
            </p:txBody>
          </p:sp>
        </p:grpSp>
        <p:cxnSp>
          <p:nvCxnSpPr>
            <p:cNvPr id="114" name="Прямое соединение 113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ое соединение 114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Скругленный прямоугольник 1"/>
          <p:cNvSpPr/>
          <p:nvPr/>
        </p:nvSpPr>
        <p:spPr>
          <a:xfrm>
            <a:off x="10258425" y="6267450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9576435" y="5711190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8985885" y="5188585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8356600" y="4595495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7738110" y="4039870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002780" y="3517265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6417945" y="2992755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679440" y="2644775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73" name="Текстовое поле 72"/>
          <p:cNvSpPr txBox="1"/>
          <p:nvPr/>
        </p:nvSpPr>
        <p:spPr>
          <a:xfrm>
            <a:off x="2266315" y="5745480"/>
            <a:ext cx="26943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/>
              <a:t>175</a:t>
            </a:r>
            <a:r>
              <a:rPr lang="ru-RU" altLang="en-US" sz="2800" baseline="-25000"/>
              <a:t>10</a:t>
            </a:r>
            <a:r>
              <a:rPr lang="ru-RU" altLang="en-US" sz="2800"/>
              <a:t>=10101111</a:t>
            </a:r>
            <a:r>
              <a:rPr lang="ru-RU" altLang="en-US" sz="2800" baseline="-25000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 build="p"/>
      <p:bldP spid="2" grpId="0" bldLvl="0" animBg="1"/>
      <p:bldP spid="2" grpId="1" animBg="1"/>
      <p:bldP spid="54" grpId="0" bldLvl="0" animBg="1"/>
      <p:bldP spid="54" grpId="1" animBg="1"/>
      <p:bldP spid="67" grpId="0" bldLvl="0" animBg="1"/>
      <p:bldP spid="67" grpId="1" animBg="1"/>
      <p:bldP spid="68" grpId="0" bldLvl="0" animBg="1"/>
      <p:bldP spid="68" grpId="1" animBg="1"/>
      <p:bldP spid="69" grpId="0" bldLvl="0" animBg="1"/>
      <p:bldP spid="69" grpId="1" animBg="1"/>
      <p:bldP spid="70" grpId="0" bldLvl="0" animBg="1"/>
      <p:bldP spid="70" grpId="1" animBg="1"/>
      <p:bldP spid="71" grpId="0" bldLvl="0" animBg="1"/>
      <p:bldP spid="71" grpId="1" animBg="1"/>
      <p:bldP spid="72" grpId="0" bldLvl="0" animBg="1"/>
      <p:bldP spid="72" grpId="1" animBg="1"/>
      <p:bldP spid="73" grpId="0"/>
      <p:bldP spid="73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мещающее содержимое 38"/>
          <p:cNvSpPr>
            <a:spLocks noGrp="1"/>
          </p:cNvSpPr>
          <p:nvPr>
            <p:ph idx="1"/>
          </p:nvPr>
        </p:nvSpPr>
        <p:spPr>
          <a:xfrm>
            <a:off x="328295" y="1627505"/>
            <a:ext cx="4794885" cy="468757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последовательно выполнять </a:t>
            </a:r>
            <a:r>
              <a:rPr lang="ru-RU" altLang="en-US" sz="2400">
                <a:solidFill>
                  <a:srgbClr val="FF0000"/>
                </a:solidFill>
                <a:latin typeface="+mn-lt"/>
                <a:cs typeface="+mn-lt"/>
              </a:rPr>
              <a:t>деление числа и получаемых целых частных на 8</a:t>
            </a:r>
            <a:r>
              <a:rPr lang="ru-RU" altLang="en-US" sz="2400">
                <a:latin typeface="+mn-lt"/>
                <a:cs typeface="+mn-lt"/>
              </a:rPr>
              <a:t> до тех пор, пока не получим частное, равное 0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число в восьмеричной системе счисления составляется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последовательной записью полученных остатков, начиная с последнего</a:t>
            </a:r>
            <a:r>
              <a:rPr lang="en-US" altLang="ru-RU" sz="2400">
                <a:solidFill>
                  <a:srgbClr val="FF0000"/>
                </a:solidFill>
                <a:latin typeface="+mn-lt"/>
                <a:cs typeface="+mn-lt"/>
              </a:rPr>
              <a:t> </a:t>
            </a:r>
            <a:r>
              <a:rPr lang="ru-RU" altLang="en-US" sz="2400">
                <a:latin typeface="+mn-lt"/>
                <a:cs typeface="+mn-lt"/>
              </a:rPr>
              <a:t>полученного остатка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7093585" y="2434590"/>
            <a:ext cx="1499870" cy="1440180"/>
            <a:chOff x="16015" y="4662"/>
            <a:chExt cx="2362" cy="2268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16015" y="4662"/>
              <a:ext cx="2362" cy="2269"/>
              <a:chOff x="13208" y="6645"/>
              <a:chExt cx="2362" cy="2269"/>
            </a:xfrm>
            <a:solidFill>
              <a:schemeClr val="bg1"/>
            </a:solidFill>
          </p:grpSpPr>
          <p:cxnSp>
            <p:nvCxnSpPr>
              <p:cNvPr id="5" name="Прямое соединение 4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ое соединение 6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ое соединение 7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Текстовое поле 8"/>
              <p:cNvSpPr txBox="1"/>
              <p:nvPr/>
            </p:nvSpPr>
            <p:spPr>
              <a:xfrm>
                <a:off x="13208" y="6645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175</a:t>
                </a:r>
              </a:p>
            </p:txBody>
          </p:sp>
          <p:sp>
            <p:nvSpPr>
              <p:cNvPr id="21" name="Текстовое поле 2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</a:t>
                </a:r>
              </a:p>
            </p:txBody>
          </p:sp>
          <p:sp>
            <p:nvSpPr>
              <p:cNvPr id="22" name="Текстовое поле 2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</a:p>
            </p:txBody>
          </p:sp>
          <p:sp>
            <p:nvSpPr>
              <p:cNvPr id="23" name="Текстовое поле 22"/>
              <p:cNvSpPr txBox="1"/>
              <p:nvPr/>
            </p:nvSpPr>
            <p:spPr>
              <a:xfrm>
                <a:off x="13208" y="7162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168</a:t>
                </a:r>
              </a:p>
            </p:txBody>
          </p:sp>
          <p:sp>
            <p:nvSpPr>
              <p:cNvPr id="24" name="Текстовое поле 23"/>
              <p:cNvSpPr txBox="1"/>
              <p:nvPr/>
            </p:nvSpPr>
            <p:spPr>
              <a:xfrm>
                <a:off x="13643" y="8189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ru-RU" sz="2400"/>
                  <a:t>7</a:t>
                </a:r>
              </a:p>
            </p:txBody>
          </p:sp>
        </p:grpSp>
        <p:cxnSp>
          <p:nvCxnSpPr>
            <p:cNvPr id="35" name="Прямое соединение 34"/>
            <p:cNvCxnSpPr/>
            <p:nvPr/>
          </p:nvCxnSpPr>
          <p:spPr>
            <a:xfrm flipH="1">
              <a:off x="17178" y="4777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ое соединение 35"/>
            <p:cNvCxnSpPr/>
            <p:nvPr/>
          </p:nvCxnSpPr>
          <p:spPr>
            <a:xfrm>
              <a:off x="17203" y="5281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7998460" y="2851785"/>
            <a:ext cx="1235710" cy="1394460"/>
            <a:chOff x="12613" y="4559"/>
            <a:chExt cx="1946" cy="2196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12613" y="4559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27" name="Прямое соединение 26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ое соединение 27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ое соединение 28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Текстовое поле 29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  <a:endParaRPr lang="en-US" altLang="ru-RU" sz="2400"/>
              </a:p>
            </p:txBody>
          </p:sp>
          <p:sp>
            <p:nvSpPr>
              <p:cNvPr id="31" name="Текстовое поле 3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</a:t>
                </a:r>
              </a:p>
            </p:txBody>
          </p:sp>
          <p:sp>
            <p:nvSpPr>
              <p:cNvPr id="32" name="Текстовое поле 3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33" name="Текстовое поле 32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</a:t>
                </a:r>
              </a:p>
            </p:txBody>
          </p:sp>
          <p:sp>
            <p:nvSpPr>
              <p:cNvPr id="34" name="Текстовое поле 33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5</a:t>
                </a:r>
              </a:p>
            </p:txBody>
          </p:sp>
        </p:grpSp>
        <p:cxnSp>
          <p:nvCxnSpPr>
            <p:cNvPr id="20" name="Прямое соединение 19"/>
            <p:cNvCxnSpPr/>
            <p:nvPr/>
          </p:nvCxnSpPr>
          <p:spPr>
            <a:xfrm flipH="1">
              <a:off x="13417" y="4803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ое соединение 24"/>
            <p:cNvCxnSpPr/>
            <p:nvPr/>
          </p:nvCxnSpPr>
          <p:spPr>
            <a:xfrm>
              <a:off x="13442" y="5307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8648700" y="3333115"/>
            <a:ext cx="1235710" cy="1394460"/>
            <a:chOff x="8594" y="4484"/>
            <a:chExt cx="1946" cy="2196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12" name="Прямое соединение 11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ое соединение 12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ое соединение 13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Текстовое поле 14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16" name="Текстовое поле 15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</a:t>
                </a:r>
              </a:p>
            </p:txBody>
          </p:sp>
          <p:sp>
            <p:nvSpPr>
              <p:cNvPr id="17" name="Текстовое поле 16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18" name="Текстовое поле 17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19" name="Текстовое поле 18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</p:grpSp>
        <p:cxnSp>
          <p:nvCxnSpPr>
            <p:cNvPr id="3" name="Прямое соединение 2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ое соединение 5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2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563245" y="996315"/>
            <a:ext cx="9369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175 в восьмеричную систему счисления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Текстовое поле 37"/>
          <p:cNvSpPr txBox="1"/>
          <p:nvPr/>
        </p:nvSpPr>
        <p:spPr>
          <a:xfrm>
            <a:off x="6263005" y="5760720"/>
            <a:ext cx="17926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/>
              <a:t>175</a:t>
            </a:r>
            <a:r>
              <a:rPr lang="ru-RU" altLang="en-US" sz="2800" baseline="-25000"/>
              <a:t>10</a:t>
            </a:r>
            <a:r>
              <a:rPr lang="ru-RU" altLang="en-US" sz="2800"/>
              <a:t>=2</a:t>
            </a:r>
            <a:r>
              <a:rPr lang="en-US" altLang="ru-RU" sz="2800"/>
              <a:t>57</a:t>
            </a:r>
            <a:r>
              <a:rPr lang="ru-RU" altLang="en-US" sz="2800" baseline="-25000"/>
              <a:t>8</a:t>
            </a:r>
          </a:p>
        </p:txBody>
      </p:sp>
      <p:sp>
        <p:nvSpPr>
          <p:cNvPr id="39" name="Замещающее содержимое 38"/>
          <p:cNvSpPr>
            <a:spLocks noGrp="1"/>
          </p:cNvSpPr>
          <p:nvPr>
            <p:ph idx="1"/>
          </p:nvPr>
        </p:nvSpPr>
        <p:spPr>
          <a:xfrm>
            <a:off x="328295" y="1627505"/>
            <a:ext cx="4738370" cy="468757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последовательно выполнять деление числа и получаемых целых частных на 8 до тех пор, пока не получим частное, равное 0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число в восьмеричной системе счисления составляется </a:t>
            </a:r>
            <a:r>
              <a:rPr lang="ru-RU" altLang="en-US" sz="2400">
                <a:solidFill>
                  <a:srgbClr val="FF0000"/>
                </a:solidFill>
                <a:latin typeface="+mn-lt"/>
                <a:cs typeface="+mn-lt"/>
              </a:rPr>
              <a:t>последовательной записью полученных остатков, начиная с последнего</a:t>
            </a:r>
            <a:r>
              <a:rPr lang="en-US" altLang="ru-RU" sz="2400">
                <a:solidFill>
                  <a:srgbClr val="FF0000"/>
                </a:solidFill>
                <a:latin typeface="+mn-lt"/>
                <a:cs typeface="+mn-lt"/>
              </a:rPr>
              <a:t> </a:t>
            </a:r>
            <a:r>
              <a:rPr lang="ru-RU" altLang="en-US" sz="2400">
                <a:latin typeface="+mn-lt"/>
                <a:cs typeface="+mn-lt"/>
              </a:rPr>
              <a:t>полученного остатка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7093585" y="2434590"/>
            <a:ext cx="1499870" cy="1440180"/>
            <a:chOff x="16015" y="4662"/>
            <a:chExt cx="2362" cy="2268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16015" y="4662"/>
              <a:ext cx="2362" cy="2269"/>
              <a:chOff x="13208" y="6645"/>
              <a:chExt cx="2362" cy="2269"/>
            </a:xfrm>
            <a:solidFill>
              <a:schemeClr val="bg1"/>
            </a:solidFill>
          </p:grpSpPr>
          <p:cxnSp>
            <p:nvCxnSpPr>
              <p:cNvPr id="5" name="Прямое соединение 4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ое соединение 6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ое соединение 7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Текстовое поле 8"/>
              <p:cNvSpPr txBox="1"/>
              <p:nvPr/>
            </p:nvSpPr>
            <p:spPr>
              <a:xfrm>
                <a:off x="13208" y="6645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175</a:t>
                </a:r>
              </a:p>
            </p:txBody>
          </p:sp>
          <p:sp>
            <p:nvSpPr>
              <p:cNvPr id="21" name="Текстовое поле 2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</a:t>
                </a:r>
              </a:p>
            </p:txBody>
          </p:sp>
          <p:sp>
            <p:nvSpPr>
              <p:cNvPr id="22" name="Текстовое поле 2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</a:p>
            </p:txBody>
          </p:sp>
          <p:sp>
            <p:nvSpPr>
              <p:cNvPr id="23" name="Текстовое поле 22"/>
              <p:cNvSpPr txBox="1"/>
              <p:nvPr/>
            </p:nvSpPr>
            <p:spPr>
              <a:xfrm>
                <a:off x="13208" y="7162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168</a:t>
                </a:r>
              </a:p>
            </p:txBody>
          </p:sp>
          <p:sp>
            <p:nvSpPr>
              <p:cNvPr id="24" name="Текстовое поле 23"/>
              <p:cNvSpPr txBox="1"/>
              <p:nvPr/>
            </p:nvSpPr>
            <p:spPr>
              <a:xfrm>
                <a:off x="13643" y="8189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ru-RU" sz="2400"/>
                  <a:t>7</a:t>
                </a:r>
              </a:p>
            </p:txBody>
          </p:sp>
        </p:grpSp>
        <p:cxnSp>
          <p:nvCxnSpPr>
            <p:cNvPr id="35" name="Прямое соединение 34"/>
            <p:cNvCxnSpPr/>
            <p:nvPr/>
          </p:nvCxnSpPr>
          <p:spPr>
            <a:xfrm flipH="1">
              <a:off x="17178" y="4777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ое соединение 35"/>
            <p:cNvCxnSpPr/>
            <p:nvPr/>
          </p:nvCxnSpPr>
          <p:spPr>
            <a:xfrm>
              <a:off x="17203" y="5281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7998460" y="2851785"/>
            <a:ext cx="1235710" cy="1394460"/>
            <a:chOff x="12613" y="4559"/>
            <a:chExt cx="1946" cy="2196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12613" y="4559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27" name="Прямое соединение 26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ое соединение 27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ое соединение 28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Текстовое поле 29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  <a:endParaRPr lang="en-US" altLang="ru-RU" sz="2400"/>
              </a:p>
            </p:txBody>
          </p:sp>
          <p:sp>
            <p:nvSpPr>
              <p:cNvPr id="31" name="Текстовое поле 3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</a:t>
                </a:r>
              </a:p>
            </p:txBody>
          </p:sp>
          <p:sp>
            <p:nvSpPr>
              <p:cNvPr id="32" name="Текстовое поле 3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33" name="Текстовое поле 32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</a:t>
                </a:r>
              </a:p>
            </p:txBody>
          </p:sp>
          <p:sp>
            <p:nvSpPr>
              <p:cNvPr id="34" name="Текстовое поле 33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5</a:t>
                </a:r>
              </a:p>
            </p:txBody>
          </p:sp>
        </p:grpSp>
        <p:cxnSp>
          <p:nvCxnSpPr>
            <p:cNvPr id="20" name="Прямое соединение 19"/>
            <p:cNvCxnSpPr/>
            <p:nvPr/>
          </p:nvCxnSpPr>
          <p:spPr>
            <a:xfrm flipH="1">
              <a:off x="13417" y="4803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ое соединение 24"/>
            <p:cNvCxnSpPr/>
            <p:nvPr/>
          </p:nvCxnSpPr>
          <p:spPr>
            <a:xfrm>
              <a:off x="13442" y="5307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8644890" y="3328670"/>
            <a:ext cx="1235710" cy="1394460"/>
            <a:chOff x="8594" y="4484"/>
            <a:chExt cx="1946" cy="2196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8594" y="4484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12" name="Прямое соединение 11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ое соединение 12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ое соединение 13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Текстовое поле 14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  <p:sp>
            <p:nvSpPr>
              <p:cNvPr id="16" name="Текстовое поле 15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8</a:t>
                </a:r>
              </a:p>
            </p:txBody>
          </p:sp>
          <p:sp>
            <p:nvSpPr>
              <p:cNvPr id="17" name="Текстовое поле 16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18" name="Текстовое поле 17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19" name="Текстовое поле 18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</a:t>
                </a:r>
              </a:p>
            </p:txBody>
          </p:sp>
        </p:grpSp>
        <p:cxnSp>
          <p:nvCxnSpPr>
            <p:cNvPr id="3" name="Прямое соединение 2"/>
            <p:cNvCxnSpPr/>
            <p:nvPr/>
          </p:nvCxnSpPr>
          <p:spPr>
            <a:xfrm flipH="1">
              <a:off x="9295" y="4764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ое соединение 5"/>
            <p:cNvCxnSpPr/>
            <p:nvPr/>
          </p:nvCxnSpPr>
          <p:spPr>
            <a:xfrm>
              <a:off x="9308" y="5210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Скругленный прямоугольник 41"/>
          <p:cNvSpPr/>
          <p:nvPr/>
        </p:nvSpPr>
        <p:spPr>
          <a:xfrm>
            <a:off x="8554085" y="4349750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934960" y="3857625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36460" y="3413125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2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563245" y="996315"/>
            <a:ext cx="9369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175 в восьмеричную систему счисления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1" build="p"/>
      <p:bldP spid="42" grpId="0" bldLvl="0" animBg="1"/>
      <p:bldP spid="42" grpId="1" animBg="1"/>
      <p:bldP spid="43" grpId="0" bldLvl="0" animBg="1"/>
      <p:bldP spid="43" grpId="1" animBg="1"/>
      <p:bldP spid="44" grpId="0" bldLvl="0" animBg="1"/>
      <p:bldP spid="44" grpId="1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мещающее содержимое 38"/>
          <p:cNvSpPr>
            <a:spLocks noGrp="1"/>
          </p:cNvSpPr>
          <p:nvPr>
            <p:ph idx="1"/>
          </p:nvPr>
        </p:nvSpPr>
        <p:spPr>
          <a:xfrm>
            <a:off x="328295" y="1638300"/>
            <a:ext cx="6100445" cy="468757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последовательно выполнять </a:t>
            </a:r>
            <a:r>
              <a:rPr lang="ru-RU" altLang="en-US" sz="2400">
                <a:solidFill>
                  <a:srgbClr val="FF0000"/>
                </a:solidFill>
                <a:latin typeface="+mn-lt"/>
                <a:cs typeface="+mn-lt"/>
              </a:rPr>
              <a:t>деление числа и получаемых целых частных на 16</a:t>
            </a:r>
            <a:r>
              <a:rPr lang="ru-RU" altLang="en-US" sz="2400">
                <a:latin typeface="+mn-lt"/>
                <a:cs typeface="+mn-lt"/>
              </a:rPr>
              <a:t> до тех пор, пока не получим частное, равное 0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полученные остатки, являющиеся цифрами числа в шестнадцатеричной системе счисления, привести в соотвествие с алфавитом новой системы счисления;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число в шестнадцатеричной системе счисления составляется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последовательной записью полученных остатков, начиная с последнего</a:t>
            </a:r>
            <a:r>
              <a:rPr lang="en-US" altLang="ru-RU" sz="2400">
                <a:solidFill>
                  <a:srgbClr val="FF0000"/>
                </a:solidFill>
                <a:latin typeface="+mn-lt"/>
                <a:cs typeface="+mn-lt"/>
              </a:rPr>
              <a:t> </a:t>
            </a:r>
            <a:r>
              <a:rPr lang="ru-RU" altLang="en-US" sz="2400">
                <a:latin typeface="+mn-lt"/>
                <a:cs typeface="+mn-lt"/>
              </a:rPr>
              <a:t>полученного остатка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7093585" y="2434590"/>
            <a:ext cx="1499870" cy="1404620"/>
            <a:chOff x="16015" y="4662"/>
            <a:chExt cx="2362" cy="2212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16015" y="4662"/>
              <a:ext cx="2362" cy="2212"/>
              <a:chOff x="13208" y="6645"/>
              <a:chExt cx="2362" cy="2212"/>
            </a:xfrm>
            <a:solidFill>
              <a:schemeClr val="bg1"/>
            </a:solidFill>
          </p:grpSpPr>
          <p:cxnSp>
            <p:nvCxnSpPr>
              <p:cNvPr id="5" name="Прямое соединение 4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ое соединение 6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ое соединение 7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Текстовое поле 8"/>
              <p:cNvSpPr txBox="1"/>
              <p:nvPr/>
            </p:nvSpPr>
            <p:spPr>
              <a:xfrm>
                <a:off x="13208" y="6645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175</a:t>
                </a:r>
              </a:p>
            </p:txBody>
          </p:sp>
          <p:sp>
            <p:nvSpPr>
              <p:cNvPr id="21" name="Текстовое поле 2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</a:t>
                </a:r>
              </a:p>
            </p:txBody>
          </p:sp>
          <p:sp>
            <p:nvSpPr>
              <p:cNvPr id="22" name="Текстовое поле 2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</a:p>
            </p:txBody>
          </p:sp>
          <p:sp>
            <p:nvSpPr>
              <p:cNvPr id="23" name="Текстовое поле 22"/>
              <p:cNvSpPr txBox="1"/>
              <p:nvPr/>
            </p:nvSpPr>
            <p:spPr>
              <a:xfrm>
                <a:off x="13208" y="7162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160</a:t>
                </a:r>
              </a:p>
            </p:txBody>
          </p:sp>
          <p:sp>
            <p:nvSpPr>
              <p:cNvPr id="24" name="Текстовое поле 23"/>
              <p:cNvSpPr txBox="1"/>
              <p:nvPr/>
            </p:nvSpPr>
            <p:spPr>
              <a:xfrm>
                <a:off x="13555" y="813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15</a:t>
                </a:r>
              </a:p>
            </p:txBody>
          </p:sp>
        </p:grpSp>
        <p:cxnSp>
          <p:nvCxnSpPr>
            <p:cNvPr id="35" name="Прямое соединение 34"/>
            <p:cNvCxnSpPr/>
            <p:nvPr/>
          </p:nvCxnSpPr>
          <p:spPr>
            <a:xfrm flipH="1">
              <a:off x="17178" y="4777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ое соединение 35"/>
            <p:cNvCxnSpPr/>
            <p:nvPr/>
          </p:nvCxnSpPr>
          <p:spPr>
            <a:xfrm>
              <a:off x="17203" y="5281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8009255" y="2894965"/>
            <a:ext cx="1235710" cy="1394460"/>
            <a:chOff x="12613" y="4559"/>
            <a:chExt cx="1946" cy="2196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12613" y="4559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27" name="Прямое соединение 26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ое соединение 27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ое соединение 28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Текстовое поле 29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  <a:endParaRPr lang="en-US" altLang="ru-RU" sz="2400"/>
              </a:p>
            </p:txBody>
          </p:sp>
          <p:sp>
            <p:nvSpPr>
              <p:cNvPr id="31" name="Текстовое поле 3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</a:t>
                </a:r>
              </a:p>
            </p:txBody>
          </p:sp>
          <p:sp>
            <p:nvSpPr>
              <p:cNvPr id="32" name="Текстовое поле 3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33" name="Текстовое поле 32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34" name="Текстовое поле 33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</a:p>
            </p:txBody>
          </p:sp>
        </p:grpSp>
        <p:cxnSp>
          <p:nvCxnSpPr>
            <p:cNvPr id="20" name="Прямое соединение 19"/>
            <p:cNvCxnSpPr/>
            <p:nvPr/>
          </p:nvCxnSpPr>
          <p:spPr>
            <a:xfrm flipH="1">
              <a:off x="13417" y="4803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ое соединение 24"/>
            <p:cNvCxnSpPr/>
            <p:nvPr/>
          </p:nvCxnSpPr>
          <p:spPr>
            <a:xfrm>
              <a:off x="13442" y="5307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2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563245" y="996315"/>
            <a:ext cx="10671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175 в шестнадцатеричную систему счисления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мещающее содержимое 38"/>
          <p:cNvSpPr>
            <a:spLocks noGrp="1"/>
          </p:cNvSpPr>
          <p:nvPr>
            <p:ph idx="1"/>
          </p:nvPr>
        </p:nvSpPr>
        <p:spPr>
          <a:xfrm>
            <a:off x="328295" y="1638300"/>
            <a:ext cx="6100445" cy="468757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последовательно выполнять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деление числа и получаемых целых частных на 16</a:t>
            </a:r>
            <a:r>
              <a:rPr lang="ru-RU" altLang="en-US" sz="2400">
                <a:latin typeface="+mn-lt"/>
                <a:cs typeface="+mn-lt"/>
              </a:rPr>
              <a:t> до тех пор, пока не получим частное, равное 0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полученные остатки, являющиеся цифрами числа в шестнадцатеричной системе счисления, </a:t>
            </a:r>
            <a:r>
              <a:rPr lang="ru-RU" altLang="en-US" sz="2400">
                <a:solidFill>
                  <a:srgbClr val="FF0000"/>
                </a:solidFill>
                <a:latin typeface="+mn-lt"/>
                <a:cs typeface="+mn-lt"/>
                <a:sym typeface="+mn-ea"/>
              </a:rPr>
              <a:t>привести в соотвествие с алфавитом системы счисления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;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число в шестнадцатеричной системе счисления составляется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последовательной записью полученных остатков, начиная с последнего</a:t>
            </a:r>
            <a:r>
              <a:rPr lang="en-US" altLang="ru-RU" sz="2400">
                <a:solidFill>
                  <a:srgbClr val="FF0000"/>
                </a:solidFill>
                <a:latin typeface="+mn-lt"/>
                <a:cs typeface="+mn-lt"/>
              </a:rPr>
              <a:t> </a:t>
            </a:r>
            <a:r>
              <a:rPr lang="ru-RU" altLang="en-US" sz="2400">
                <a:latin typeface="+mn-lt"/>
                <a:cs typeface="+mn-lt"/>
              </a:rPr>
              <a:t>полученного остатка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7093585" y="2434590"/>
            <a:ext cx="1499870" cy="1404620"/>
            <a:chOff x="16015" y="4662"/>
            <a:chExt cx="2362" cy="2212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16015" y="4662"/>
              <a:ext cx="2362" cy="2212"/>
              <a:chOff x="13208" y="6645"/>
              <a:chExt cx="2362" cy="2212"/>
            </a:xfrm>
            <a:solidFill>
              <a:schemeClr val="bg1"/>
            </a:solidFill>
          </p:grpSpPr>
          <p:cxnSp>
            <p:nvCxnSpPr>
              <p:cNvPr id="5" name="Прямое соединение 4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ое соединение 6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ое соединение 7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Текстовое поле 8"/>
              <p:cNvSpPr txBox="1"/>
              <p:nvPr/>
            </p:nvSpPr>
            <p:spPr>
              <a:xfrm>
                <a:off x="13208" y="6645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175</a:t>
                </a:r>
              </a:p>
            </p:txBody>
          </p:sp>
          <p:sp>
            <p:nvSpPr>
              <p:cNvPr id="21" name="Текстовое поле 2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</a:t>
                </a:r>
              </a:p>
            </p:txBody>
          </p:sp>
          <p:sp>
            <p:nvSpPr>
              <p:cNvPr id="22" name="Текстовое поле 2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</a:p>
            </p:txBody>
          </p:sp>
          <p:sp>
            <p:nvSpPr>
              <p:cNvPr id="23" name="Текстовое поле 22"/>
              <p:cNvSpPr txBox="1"/>
              <p:nvPr/>
            </p:nvSpPr>
            <p:spPr>
              <a:xfrm>
                <a:off x="13208" y="7162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160</a:t>
                </a:r>
              </a:p>
            </p:txBody>
          </p:sp>
          <p:sp>
            <p:nvSpPr>
              <p:cNvPr id="24" name="Текстовое поле 23"/>
              <p:cNvSpPr txBox="1"/>
              <p:nvPr/>
            </p:nvSpPr>
            <p:spPr>
              <a:xfrm>
                <a:off x="13555" y="813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en-US" sz="2400">
                    <a:solidFill>
                      <a:srgbClr val="FF0000"/>
                    </a:solidFill>
                  </a:rPr>
                  <a:t>F</a:t>
                </a:r>
              </a:p>
            </p:txBody>
          </p:sp>
        </p:grpSp>
        <p:cxnSp>
          <p:nvCxnSpPr>
            <p:cNvPr id="35" name="Прямое соединение 34"/>
            <p:cNvCxnSpPr/>
            <p:nvPr/>
          </p:nvCxnSpPr>
          <p:spPr>
            <a:xfrm flipH="1">
              <a:off x="17178" y="4777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ое соединение 35"/>
            <p:cNvCxnSpPr/>
            <p:nvPr/>
          </p:nvCxnSpPr>
          <p:spPr>
            <a:xfrm>
              <a:off x="17203" y="5281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8009255" y="2894965"/>
            <a:ext cx="1235710" cy="1394460"/>
            <a:chOff x="12613" y="4559"/>
            <a:chExt cx="1946" cy="2196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12613" y="4559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27" name="Прямое соединение 26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ое соединение 27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ое соединение 28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Текстовое поле 29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  <a:endParaRPr lang="en-US" altLang="ru-RU" sz="2400"/>
              </a:p>
            </p:txBody>
          </p:sp>
          <p:sp>
            <p:nvSpPr>
              <p:cNvPr id="31" name="Текстовое поле 3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</a:t>
                </a:r>
              </a:p>
            </p:txBody>
          </p:sp>
          <p:sp>
            <p:nvSpPr>
              <p:cNvPr id="32" name="Текстовое поле 3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33" name="Текстовое поле 32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34" name="Текстовое поле 33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>
                    <a:solidFill>
                      <a:srgbClr val="FF0000"/>
                    </a:solidFill>
                  </a:rPr>
                  <a:t>А</a:t>
                </a:r>
              </a:p>
            </p:txBody>
          </p:sp>
        </p:grpSp>
        <p:cxnSp>
          <p:nvCxnSpPr>
            <p:cNvPr id="20" name="Прямое соединение 19"/>
            <p:cNvCxnSpPr/>
            <p:nvPr/>
          </p:nvCxnSpPr>
          <p:spPr>
            <a:xfrm flipH="1">
              <a:off x="13417" y="4803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ое соединение 24"/>
            <p:cNvCxnSpPr/>
            <p:nvPr/>
          </p:nvCxnSpPr>
          <p:spPr>
            <a:xfrm>
              <a:off x="13442" y="5307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2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563245" y="996315"/>
            <a:ext cx="10671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175 в шестнадцатеричную систему счисления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647700" y="1783080"/>
          <a:ext cx="10994390" cy="560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4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5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7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0070C0"/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rgbClr val="0070C0"/>
                        </a:solidFill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Текстовое поле 5"/>
          <p:cNvSpPr txBox="1"/>
          <p:nvPr/>
        </p:nvSpPr>
        <p:spPr>
          <a:xfrm>
            <a:off x="5641975" y="1207135"/>
            <a:ext cx="5708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Алфавит: 0, 1, 2, 3, 4, 5, 6, 7, 8, 9</a:t>
            </a: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055370"/>
          </a:xfrm>
        </p:spPr>
        <p:txBody>
          <a:bodyPr>
            <a:normAutofit fontScale="90000"/>
          </a:bodyPr>
          <a:lstStyle/>
          <a:p>
            <a:r>
              <a:rPr lang="ru-RU" altLang="en-US">
                <a:latin typeface="Calibri" panose="020F0502020204030204" charset="0"/>
                <a:cs typeface="Calibri" panose="020F0502020204030204" charset="0"/>
              </a:rPr>
              <a:t>Позиционная система счисления (десятичная)</a:t>
            </a:r>
          </a:p>
        </p:txBody>
      </p:sp>
      <p:sp>
        <p:nvSpPr>
          <p:cNvPr id="237" name="Текстовое поле 236"/>
          <p:cNvSpPr txBox="1"/>
          <p:nvPr/>
        </p:nvSpPr>
        <p:spPr>
          <a:xfrm>
            <a:off x="647700" y="5088255"/>
            <a:ext cx="5080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ru-RU" altLang="en-US" sz="2800">
                <a:cs typeface="+mn-lt"/>
                <a:sym typeface="+mn-ea"/>
              </a:rPr>
              <a:t>Единица </a:t>
            </a:r>
            <a:r>
              <a:rPr lang="ru-RU" altLang="en-US" sz="2800" i="1">
                <a:cs typeface="+mn-lt"/>
                <a:sym typeface="+mn-ea"/>
              </a:rPr>
              <a:t>первого </a:t>
            </a:r>
            <a:r>
              <a:rPr lang="ru-RU" altLang="en-US" sz="2800">
                <a:cs typeface="+mn-lt"/>
                <a:sym typeface="+mn-ea"/>
              </a:rPr>
              <a:t>разряда равна </a:t>
            </a:r>
            <a:r>
              <a:rPr lang="ru-RU" altLang="en-US" sz="2800" b="1">
                <a:cs typeface="+mn-lt"/>
                <a:sym typeface="+mn-ea"/>
              </a:rPr>
              <a:t>десяти </a:t>
            </a:r>
            <a:r>
              <a:rPr lang="ru-RU" altLang="en-US" sz="2800">
                <a:cs typeface="+mn-lt"/>
                <a:sym typeface="+mn-ea"/>
              </a:rPr>
              <a:t>единицам </a:t>
            </a:r>
            <a:r>
              <a:rPr lang="ru-RU" altLang="en-US" sz="2800" i="1">
                <a:cs typeface="+mn-lt"/>
                <a:sym typeface="+mn-ea"/>
              </a:rPr>
              <a:t>нулевого </a:t>
            </a:r>
            <a:r>
              <a:rPr lang="ru-RU" altLang="en-US" sz="2800">
                <a:cs typeface="+mn-lt"/>
                <a:sym typeface="+mn-ea"/>
              </a:rPr>
              <a:t>разряда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80180" y="233616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8869680" y="2277745"/>
            <a:ext cx="1814830" cy="79184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grpSp>
        <p:nvGrpSpPr>
          <p:cNvPr id="30" name="Группа 29"/>
          <p:cNvGrpSpPr/>
          <p:nvPr/>
        </p:nvGrpSpPr>
        <p:grpSpPr>
          <a:xfrm>
            <a:off x="8940165" y="2329180"/>
            <a:ext cx="1701165" cy="697230"/>
            <a:chOff x="1889" y="4777"/>
            <a:chExt cx="2679" cy="1098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8046720" y="3082290"/>
            <a:ext cx="1701165" cy="697230"/>
            <a:chOff x="1889" y="4777"/>
            <a:chExt cx="2679" cy="1098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9807575" y="3082290"/>
            <a:ext cx="1701165" cy="697230"/>
            <a:chOff x="1889" y="4777"/>
            <a:chExt cx="2679" cy="1098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95" name="Группа 194"/>
          <p:cNvGrpSpPr/>
          <p:nvPr/>
        </p:nvGrpSpPr>
        <p:grpSpPr>
          <a:xfrm>
            <a:off x="7179310" y="3079750"/>
            <a:ext cx="822325" cy="697230"/>
            <a:chOff x="6017" y="6522"/>
            <a:chExt cx="1295" cy="1098"/>
          </a:xfrm>
        </p:grpSpPr>
        <p:sp>
          <p:nvSpPr>
            <p:cNvPr id="115" name="Скругленный прямоугольник 114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7" name="Скругленный прямоугольник 116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8" name="Скругленный прямоугольник 117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9" name="Скругленный прямоугольник 118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35" name="Группа 234"/>
          <p:cNvGrpSpPr/>
          <p:nvPr/>
        </p:nvGrpSpPr>
        <p:grpSpPr>
          <a:xfrm>
            <a:off x="10701020" y="2326640"/>
            <a:ext cx="822325" cy="697230"/>
            <a:chOff x="6017" y="6522"/>
            <a:chExt cx="1295" cy="1098"/>
          </a:xfrm>
        </p:grpSpPr>
        <p:sp>
          <p:nvSpPr>
            <p:cNvPr id="236" name="Скругленный прямоугольник 235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39" name="Скругленный прямоугольник 238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0" name="Скругленный прямоугольник 239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1" name="Скругленный прямоугольник 240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2" name="Скругленный прямоугольник 241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43" name="Группа 242"/>
          <p:cNvGrpSpPr/>
          <p:nvPr/>
        </p:nvGrpSpPr>
        <p:grpSpPr>
          <a:xfrm>
            <a:off x="7179945" y="3829685"/>
            <a:ext cx="1701165" cy="697230"/>
            <a:chOff x="1889" y="4777"/>
            <a:chExt cx="2679" cy="1098"/>
          </a:xfrm>
        </p:grpSpPr>
        <p:sp>
          <p:nvSpPr>
            <p:cNvPr id="244" name="Скругленный прямоугольник 243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5" name="Скругленный прямоугольник 244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54" name="Группа 253"/>
          <p:cNvGrpSpPr/>
          <p:nvPr/>
        </p:nvGrpSpPr>
        <p:grpSpPr>
          <a:xfrm>
            <a:off x="8940800" y="3829685"/>
            <a:ext cx="1701165" cy="697230"/>
            <a:chOff x="1889" y="4777"/>
            <a:chExt cx="2679" cy="1098"/>
          </a:xfrm>
        </p:grpSpPr>
        <p:sp>
          <p:nvSpPr>
            <p:cNvPr id="255" name="Скругленный прямоугольник 254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6" name="Скругленный прямоугольник 255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7" name="Скругленный прямоугольник 256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8" name="Скругленный прямоугольник 257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9" name="Скругленный прямоугольник 258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0" name="Скругленный прямоугольник 259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65" name="Группа 264"/>
          <p:cNvGrpSpPr/>
          <p:nvPr/>
        </p:nvGrpSpPr>
        <p:grpSpPr>
          <a:xfrm>
            <a:off x="8047355" y="4591685"/>
            <a:ext cx="1701165" cy="697230"/>
            <a:chOff x="1889" y="4777"/>
            <a:chExt cx="2679" cy="1098"/>
          </a:xfrm>
        </p:grpSpPr>
        <p:sp>
          <p:nvSpPr>
            <p:cNvPr id="266" name="Скругленный прямоугольник 265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7" name="Скругленный прямоугольник 266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8" name="Скругленный прямоугольник 267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9" name="Скругленный прямоугольник 268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0" name="Скругленный прямоугольник 269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1" name="Скругленный прямоугольник 270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2" name="Скругленный прямоугольник 271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76" name="Группа 275"/>
          <p:cNvGrpSpPr/>
          <p:nvPr/>
        </p:nvGrpSpPr>
        <p:grpSpPr>
          <a:xfrm>
            <a:off x="9808210" y="4591685"/>
            <a:ext cx="1701165" cy="697230"/>
            <a:chOff x="1889" y="4777"/>
            <a:chExt cx="2679" cy="1098"/>
          </a:xfrm>
        </p:grpSpPr>
        <p:sp>
          <p:nvSpPr>
            <p:cNvPr id="277" name="Скругленный прямоугольник 276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9" name="Скругленный прямоугольник 278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0" name="Скругленный прямоугольник 279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1" name="Скругленный прямоугольник 280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2" name="Скругленный прямоугольник 281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87" name="Группа 286"/>
          <p:cNvGrpSpPr/>
          <p:nvPr/>
        </p:nvGrpSpPr>
        <p:grpSpPr>
          <a:xfrm>
            <a:off x="7179945" y="4589145"/>
            <a:ext cx="822325" cy="697230"/>
            <a:chOff x="6017" y="6522"/>
            <a:chExt cx="1295" cy="1098"/>
          </a:xfrm>
        </p:grpSpPr>
        <p:sp>
          <p:nvSpPr>
            <p:cNvPr id="288" name="Скругленный прямоугольник 287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0" name="Скругленный прямоугольник 289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1" name="Скругленный прямоугольник 290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2" name="Скругленный прямоугольник 291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93" name="Группа 292"/>
          <p:cNvGrpSpPr/>
          <p:nvPr/>
        </p:nvGrpSpPr>
        <p:grpSpPr>
          <a:xfrm>
            <a:off x="10701655" y="3827145"/>
            <a:ext cx="822325" cy="697230"/>
            <a:chOff x="6017" y="6522"/>
            <a:chExt cx="1295" cy="1098"/>
          </a:xfrm>
        </p:grpSpPr>
        <p:sp>
          <p:nvSpPr>
            <p:cNvPr id="294" name="Скругленный прямоугольник 293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5" name="Скругленный прямоугольник 294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6" name="Скругленный прямоугольник 295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7" name="Скругленный прямоугольник 296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8" name="Скругленный прямоугольник 297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99" name="Группа 298"/>
          <p:cNvGrpSpPr/>
          <p:nvPr/>
        </p:nvGrpSpPr>
        <p:grpSpPr>
          <a:xfrm>
            <a:off x="7179945" y="5348605"/>
            <a:ext cx="1701165" cy="697230"/>
            <a:chOff x="1889" y="4777"/>
            <a:chExt cx="2679" cy="1098"/>
          </a:xfrm>
        </p:grpSpPr>
        <p:sp>
          <p:nvSpPr>
            <p:cNvPr id="300" name="Скругленный прямоугольник 299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1" name="Скругленный прямоугольник 300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2" name="Скругленный прямоугольник 301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3" name="Скругленный прямоугольник 302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4" name="Скругленный прямоугольник 303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5" name="Скругленный прямоугольник 304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6" name="Скругленный прямоугольник 305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7" name="Скругленный прямоугольник 306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8" name="Скругленный прямоугольник 307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9" name="Скругленный прямоугольник 308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10" name="Группа 309"/>
          <p:cNvGrpSpPr/>
          <p:nvPr/>
        </p:nvGrpSpPr>
        <p:grpSpPr>
          <a:xfrm>
            <a:off x="8919845" y="5354955"/>
            <a:ext cx="1701165" cy="697230"/>
            <a:chOff x="1889" y="4777"/>
            <a:chExt cx="2679" cy="1098"/>
          </a:xfrm>
        </p:grpSpPr>
        <p:sp>
          <p:nvSpPr>
            <p:cNvPr id="311" name="Скругленный прямоугольник 310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2" name="Скругленный прямоугольник 311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3" name="Скругленный прямоугольник 312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4" name="Скругленный прямоугольник 313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5" name="Скругленный прямоугольник 314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6" name="Скругленный прямоугольник 315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7" name="Скругленный прямоугольник 316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8" name="Скругленный прямоугольник 317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9" name="Скругленный прямоугольник 318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0" name="Скругленный прямоугольник 319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21" name="Группа 320"/>
          <p:cNvGrpSpPr/>
          <p:nvPr/>
        </p:nvGrpSpPr>
        <p:grpSpPr>
          <a:xfrm>
            <a:off x="10674985" y="5352415"/>
            <a:ext cx="822325" cy="697230"/>
            <a:chOff x="6017" y="6522"/>
            <a:chExt cx="1295" cy="1098"/>
          </a:xfrm>
        </p:grpSpPr>
        <p:sp>
          <p:nvSpPr>
            <p:cNvPr id="322" name="Скругленный прямоугольник 321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3" name="Скругленный прямоугольник 322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4" name="Скругленный прямоугольник 323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5" name="Скругленный прямоугольник 324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6" name="Скругленный прямоугольник 325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329" name="Скругленный прямоугольник 328"/>
          <p:cNvSpPr/>
          <p:nvPr/>
        </p:nvSpPr>
        <p:spPr>
          <a:xfrm>
            <a:off x="11757025" y="5345430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30" name="Скругленный прямоугольник 329"/>
          <p:cNvSpPr/>
          <p:nvPr/>
        </p:nvSpPr>
        <p:spPr>
          <a:xfrm>
            <a:off x="11562080" y="534860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" grpId="0"/>
      <p:bldP spid="237" grpId="1"/>
      <p:bldP spid="7" grpId="0" bldLvl="0" animBg="1"/>
      <p:bldP spid="7" grpId="1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Замещающее содержимое 38"/>
          <p:cNvSpPr>
            <a:spLocks noGrp="1"/>
          </p:cNvSpPr>
          <p:nvPr>
            <p:ph idx="1"/>
          </p:nvPr>
        </p:nvSpPr>
        <p:spPr>
          <a:xfrm>
            <a:off x="328295" y="1638300"/>
            <a:ext cx="6100445" cy="468757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последовательно выполнять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деление числа и получаемых целых частных на 16</a:t>
            </a:r>
            <a:r>
              <a:rPr lang="ru-RU" altLang="en-US" sz="2400">
                <a:latin typeface="+mn-lt"/>
                <a:cs typeface="+mn-lt"/>
              </a:rPr>
              <a:t> до тех пор, пока не получим частное, равное 0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  <a:sym typeface="+mn-ea"/>
              </a:rPr>
              <a:t>полученные остатки, являющиеся цифрами числа в шестнадцатеричной системе счисления, привести в соотвествие с алфавитом системы счисления;</a:t>
            </a:r>
          </a:p>
          <a:p>
            <a:pPr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 sz="2400">
                <a:latin typeface="+mn-lt"/>
                <a:cs typeface="+mn-lt"/>
              </a:rPr>
              <a:t>- число в шестнадцатеричной системе счисления составляется </a:t>
            </a:r>
            <a:r>
              <a:rPr lang="ru-RU" altLang="en-US" sz="2400">
                <a:solidFill>
                  <a:srgbClr val="FF0000"/>
                </a:solidFill>
                <a:latin typeface="+mn-lt"/>
                <a:cs typeface="+mn-lt"/>
              </a:rPr>
              <a:t>последовательной записью полученных остатков, начиная с последнего</a:t>
            </a:r>
            <a:r>
              <a:rPr lang="en-US" altLang="ru-RU" sz="2400">
                <a:solidFill>
                  <a:srgbClr val="FF0000"/>
                </a:solidFill>
                <a:latin typeface="+mn-lt"/>
                <a:cs typeface="+mn-lt"/>
              </a:rPr>
              <a:t> </a:t>
            </a:r>
            <a:r>
              <a:rPr lang="ru-RU" altLang="en-US" sz="2400">
                <a:solidFill>
                  <a:srgbClr val="FF0000"/>
                </a:solidFill>
                <a:latin typeface="+mn-lt"/>
                <a:cs typeface="+mn-lt"/>
              </a:rPr>
              <a:t>полученного остатка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7093585" y="2434590"/>
            <a:ext cx="1499870" cy="1404620"/>
            <a:chOff x="16015" y="4662"/>
            <a:chExt cx="2362" cy="2212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16015" y="4662"/>
              <a:ext cx="2362" cy="2212"/>
              <a:chOff x="13208" y="6645"/>
              <a:chExt cx="2362" cy="2212"/>
            </a:xfrm>
            <a:solidFill>
              <a:schemeClr val="bg1"/>
            </a:solidFill>
          </p:grpSpPr>
          <p:cxnSp>
            <p:nvCxnSpPr>
              <p:cNvPr id="5" name="Прямое соединение 4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ое соединение 6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ое соединение 7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Текстовое поле 8"/>
              <p:cNvSpPr txBox="1"/>
              <p:nvPr/>
            </p:nvSpPr>
            <p:spPr>
              <a:xfrm>
                <a:off x="13208" y="6645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175</a:t>
                </a:r>
              </a:p>
            </p:txBody>
          </p:sp>
          <p:sp>
            <p:nvSpPr>
              <p:cNvPr id="21" name="Текстовое поле 2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</a:t>
                </a:r>
              </a:p>
            </p:txBody>
          </p:sp>
          <p:sp>
            <p:nvSpPr>
              <p:cNvPr id="22" name="Текстовое поле 2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21</a:t>
                </a:r>
              </a:p>
            </p:txBody>
          </p:sp>
          <p:sp>
            <p:nvSpPr>
              <p:cNvPr id="23" name="Текстовое поле 22"/>
              <p:cNvSpPr txBox="1"/>
              <p:nvPr/>
            </p:nvSpPr>
            <p:spPr>
              <a:xfrm>
                <a:off x="13208" y="7162"/>
                <a:ext cx="1350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160</a:t>
                </a:r>
              </a:p>
            </p:txBody>
          </p:sp>
          <p:sp>
            <p:nvSpPr>
              <p:cNvPr id="24" name="Текстовое поле 23"/>
              <p:cNvSpPr txBox="1"/>
              <p:nvPr/>
            </p:nvSpPr>
            <p:spPr>
              <a:xfrm>
                <a:off x="13555" y="813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en-US" sz="2400">
                    <a:solidFill>
                      <a:srgbClr val="FF0000"/>
                    </a:solidFill>
                  </a:rPr>
                  <a:t>F</a:t>
                </a:r>
              </a:p>
            </p:txBody>
          </p:sp>
        </p:grpSp>
        <p:cxnSp>
          <p:nvCxnSpPr>
            <p:cNvPr id="35" name="Прямое соединение 34"/>
            <p:cNvCxnSpPr/>
            <p:nvPr/>
          </p:nvCxnSpPr>
          <p:spPr>
            <a:xfrm flipH="1">
              <a:off x="17178" y="4777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ое соединение 35"/>
            <p:cNvCxnSpPr/>
            <p:nvPr/>
          </p:nvCxnSpPr>
          <p:spPr>
            <a:xfrm>
              <a:off x="17203" y="5281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8009255" y="2894965"/>
            <a:ext cx="1235710" cy="1394460"/>
            <a:chOff x="12613" y="4559"/>
            <a:chExt cx="1946" cy="2196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12613" y="4559"/>
              <a:ext cx="1947" cy="2197"/>
              <a:chOff x="13623" y="6645"/>
              <a:chExt cx="1947" cy="2197"/>
            </a:xfrm>
            <a:solidFill>
              <a:schemeClr val="bg1"/>
            </a:solidFill>
          </p:grpSpPr>
          <p:cxnSp>
            <p:nvCxnSpPr>
              <p:cNvPr id="27" name="Прямое соединение 26"/>
              <p:cNvCxnSpPr/>
              <p:nvPr/>
            </p:nvCxnSpPr>
            <p:spPr>
              <a:xfrm flipH="1">
                <a:off x="14376" y="6838"/>
                <a:ext cx="26" cy="103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ое соединение 27"/>
              <p:cNvCxnSpPr/>
              <p:nvPr/>
            </p:nvCxnSpPr>
            <p:spPr>
              <a:xfrm flipV="1">
                <a:off x="14376" y="7331"/>
                <a:ext cx="1194" cy="26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ое соединение 28"/>
              <p:cNvCxnSpPr/>
              <p:nvPr/>
            </p:nvCxnSpPr>
            <p:spPr>
              <a:xfrm flipV="1">
                <a:off x="13623" y="8029"/>
                <a:ext cx="701" cy="18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Текстовое поле 29"/>
              <p:cNvSpPr txBox="1"/>
              <p:nvPr/>
            </p:nvSpPr>
            <p:spPr>
              <a:xfrm>
                <a:off x="13623" y="6645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10</a:t>
                </a:r>
                <a:endParaRPr lang="en-US" altLang="ru-RU" sz="2400"/>
              </a:p>
            </p:txBody>
          </p:sp>
          <p:sp>
            <p:nvSpPr>
              <p:cNvPr id="31" name="Текстовое поле 30"/>
              <p:cNvSpPr txBox="1"/>
              <p:nvPr/>
            </p:nvSpPr>
            <p:spPr>
              <a:xfrm>
                <a:off x="14578" y="666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16</a:t>
                </a:r>
              </a:p>
            </p:txBody>
          </p:sp>
          <p:sp>
            <p:nvSpPr>
              <p:cNvPr id="32" name="Текстовое поле 31"/>
              <p:cNvSpPr txBox="1"/>
              <p:nvPr/>
            </p:nvSpPr>
            <p:spPr>
              <a:xfrm>
                <a:off x="14631" y="7306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33" name="Текстовое поле 32"/>
              <p:cNvSpPr txBox="1"/>
              <p:nvPr/>
            </p:nvSpPr>
            <p:spPr>
              <a:xfrm>
                <a:off x="13623" y="7162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/>
                  <a:t>0</a:t>
                </a:r>
              </a:p>
            </p:txBody>
          </p:sp>
          <p:sp>
            <p:nvSpPr>
              <p:cNvPr id="34" name="Текстовое поле 33"/>
              <p:cNvSpPr txBox="1"/>
              <p:nvPr/>
            </p:nvSpPr>
            <p:spPr>
              <a:xfrm>
                <a:off x="13696" y="8117"/>
                <a:ext cx="935" cy="7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ru-RU" altLang="en-US" sz="2400">
                    <a:solidFill>
                      <a:srgbClr val="FF0000"/>
                    </a:solidFill>
                  </a:rPr>
                  <a:t>А</a:t>
                </a:r>
              </a:p>
            </p:txBody>
          </p:sp>
        </p:grpSp>
        <p:cxnSp>
          <p:nvCxnSpPr>
            <p:cNvPr id="20" name="Прямое соединение 19"/>
            <p:cNvCxnSpPr/>
            <p:nvPr/>
          </p:nvCxnSpPr>
          <p:spPr>
            <a:xfrm flipH="1">
              <a:off x="13417" y="4803"/>
              <a:ext cx="25" cy="10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ое соединение 24"/>
            <p:cNvCxnSpPr/>
            <p:nvPr/>
          </p:nvCxnSpPr>
          <p:spPr>
            <a:xfrm>
              <a:off x="13442" y="5307"/>
              <a:ext cx="9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2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563245" y="996315"/>
            <a:ext cx="10671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Переведите число 175 в шестнадцатеричную систему счисления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950835" y="3837940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202170" y="3415030"/>
            <a:ext cx="544195" cy="452755"/>
          </a:xfrm>
          <a:prstGeom prst="round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8" name="Текстовое поле 37"/>
          <p:cNvSpPr txBox="1"/>
          <p:nvPr/>
        </p:nvSpPr>
        <p:spPr>
          <a:xfrm>
            <a:off x="6263005" y="5760720"/>
            <a:ext cx="1737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/>
              <a:t>175</a:t>
            </a:r>
            <a:r>
              <a:rPr lang="ru-RU" altLang="en-US" sz="2800" baseline="-25000"/>
              <a:t>10</a:t>
            </a:r>
            <a:r>
              <a:rPr lang="ru-RU" altLang="en-US" sz="2800"/>
              <a:t>=</a:t>
            </a:r>
            <a:r>
              <a:rPr lang="en-US" altLang="ru-RU" sz="2800"/>
              <a:t>AF</a:t>
            </a:r>
            <a:r>
              <a:rPr lang="en-US" altLang="ru-RU" sz="2800" baseline="-25000"/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 build="p"/>
      <p:bldP spid="42" grpId="1" animBg="1"/>
      <p:bldP spid="2" grpId="1" animBg="1"/>
      <p:bldP spid="38" grpId="0"/>
      <p:bldP spid="38" grpId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3</a:t>
            </a:r>
          </a:p>
        </p:txBody>
      </p:sp>
      <p:sp>
        <p:nvSpPr>
          <p:cNvPr id="47" name="Текстовое поле 46"/>
          <p:cNvSpPr txBox="1"/>
          <p:nvPr/>
        </p:nvSpPr>
        <p:spPr>
          <a:xfrm>
            <a:off x="563245" y="1005205"/>
            <a:ext cx="10671175" cy="5128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800"/>
              <a:t>Заполните пропуски в описании алгоритма: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400"/>
              <a:t>Для того чтобы перевести число 685 из десятичной системы счисления в шестнадцатеричную нужно: 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400"/>
              <a:t>- последовательно выполнять ...................... числа и получаемых целых частных на ......................  до тех пор, пока не получим частное, равное ..........., 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400"/>
              <a:t>- полученные остатки, являющиеся цифрами числа в .......................... системе счисления, привести в соответствие с ……………………… системы счисления </a:t>
            </a:r>
            <a:r>
              <a:rPr lang="en-US" altLang="en-US" sz="2400"/>
              <a:t>{0, 1, 2, 3, 4, 5, 6, 7, 8, 9, .................................................}</a:t>
            </a:r>
            <a:endParaRPr lang="ru-RU" altLang="en-US" sz="2400"/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400"/>
              <a:t>- составить число в шестнадцатеричной системе счисления, записывая его с ................................. полученного остатка.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овое поле 11"/>
          <p:cNvSpPr txBox="1"/>
          <p:nvPr/>
        </p:nvSpPr>
        <p:spPr>
          <a:xfrm>
            <a:off x="1018540" y="3378200"/>
            <a:ext cx="6068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2800">
                <a:cs typeface="+mn-lt"/>
              </a:rPr>
              <a:t>1</a:t>
            </a:r>
            <a:r>
              <a:rPr lang="ru-RU" altLang="en-US" sz="2800">
                <a:cs typeface="+mn-lt"/>
              </a:rPr>
              <a:t>57</a:t>
            </a:r>
            <a:r>
              <a:rPr lang="ru-RU" altLang="en-US" sz="2800" baseline="-25000">
                <a:cs typeface="+mn-lt"/>
              </a:rPr>
              <a:t>8</a:t>
            </a:r>
            <a:r>
              <a:rPr lang="ru-RU" altLang="en-US" sz="2800">
                <a:cs typeface="+mn-lt"/>
              </a:rPr>
              <a:t>=</a:t>
            </a:r>
            <a:r>
              <a:rPr lang="en-US" altLang="ru-RU" sz="2800">
                <a:cs typeface="+mn-lt"/>
              </a:rPr>
              <a:t>1</a:t>
            </a:r>
            <a:r>
              <a:rPr lang="en-US" altLang="ru-RU" sz="2800">
                <a:cs typeface="+mn-lt"/>
                <a:sym typeface="+mn-ea"/>
              </a:rPr>
              <a:t>·</a:t>
            </a:r>
            <a:r>
              <a:rPr lang="en-US" altLang="ru-RU" sz="2800">
                <a:cs typeface="+mn-lt"/>
              </a:rPr>
              <a:t>8</a:t>
            </a:r>
            <a:r>
              <a:rPr lang="en-US" altLang="ru-RU" sz="2800" baseline="30000">
                <a:cs typeface="+mn-lt"/>
              </a:rPr>
              <a:t>2</a:t>
            </a:r>
            <a:r>
              <a:rPr lang="en-US" altLang="ru-RU" sz="2800">
                <a:cs typeface="+mn-lt"/>
              </a:rPr>
              <a:t>+</a:t>
            </a:r>
            <a:r>
              <a:rPr lang="ru-RU" altLang="en-US" sz="2800">
                <a:cs typeface="+mn-lt"/>
              </a:rPr>
              <a:t>5</a:t>
            </a:r>
            <a:r>
              <a:rPr lang="en-US" altLang="ru-RU" sz="2800">
                <a:cs typeface="+mn-lt"/>
                <a:sym typeface="+mn-ea"/>
              </a:rPr>
              <a:t>·</a:t>
            </a:r>
            <a:r>
              <a:rPr lang="ru-RU" altLang="en-US" sz="2800">
                <a:cs typeface="+mn-lt"/>
              </a:rPr>
              <a:t>8</a:t>
            </a:r>
            <a:r>
              <a:rPr lang="en-US" altLang="ru-RU" sz="2800" baseline="30000">
                <a:cs typeface="+mn-lt"/>
              </a:rPr>
              <a:t>1</a:t>
            </a:r>
            <a:r>
              <a:rPr lang="ru-RU" altLang="en-US" sz="2800">
                <a:cs typeface="+mn-lt"/>
              </a:rPr>
              <a:t>+7</a:t>
            </a:r>
            <a:r>
              <a:rPr lang="en-US" altLang="ru-RU" sz="2800">
                <a:cs typeface="+mn-lt"/>
                <a:sym typeface="+mn-ea"/>
              </a:rPr>
              <a:t>·8</a:t>
            </a:r>
            <a:r>
              <a:rPr lang="en-US" altLang="ru-RU" sz="2800" baseline="30000">
                <a:cs typeface="+mn-lt"/>
                <a:sym typeface="+mn-ea"/>
              </a:rPr>
              <a:t>0</a:t>
            </a:r>
            <a:r>
              <a:rPr lang="ru-RU" altLang="en-US" sz="2800">
                <a:cs typeface="+mn-lt"/>
              </a:rPr>
              <a:t>=</a:t>
            </a:r>
            <a:r>
              <a:rPr lang="en-US" altLang="ru-RU" sz="2800">
                <a:cs typeface="+mn-lt"/>
              </a:rPr>
              <a:t>64+40+7=111</a:t>
            </a:r>
            <a:r>
              <a:rPr lang="ru-RU" altLang="en-US" sz="2800" baseline="-25000">
                <a:cs typeface="+mn-lt"/>
              </a:rPr>
              <a:t>10</a:t>
            </a: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2459355" y="1553210"/>
            <a:ext cx="80467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cs typeface="+mn-lt"/>
              </a:rPr>
              <a:t>		«Вес» цифр разрядов </a:t>
            </a:r>
            <a:r>
              <a:rPr lang="ru-RU" altLang="en-US" sz="2000">
                <a:cs typeface="+mn-lt"/>
                <a:sym typeface="+mn-ea"/>
              </a:rPr>
              <a:t>восьмеричного</a:t>
            </a:r>
            <a:r>
              <a:rPr lang="ru-RU" altLang="en-US" sz="2000">
                <a:cs typeface="+mn-lt"/>
              </a:rPr>
              <a:t> числа   </a:t>
            </a:r>
            <a:r>
              <a:rPr lang="en-US" altLang="ru-RU" sz="2000">
                <a:cs typeface="+mn-lt"/>
              </a:rPr>
              <a:t>8</a:t>
            </a:r>
            <a:r>
              <a:rPr lang="en-US" altLang="ru-RU" sz="2000" baseline="30000">
                <a:cs typeface="+mn-lt"/>
              </a:rPr>
              <a:t>2  </a:t>
            </a:r>
            <a:r>
              <a:rPr lang="ru-RU" altLang="en-US" sz="2000" baseline="30000">
                <a:cs typeface="+mn-lt"/>
              </a:rPr>
              <a:t>  </a:t>
            </a:r>
            <a:r>
              <a:rPr lang="ru-RU" altLang="en-US" sz="2000">
                <a:cs typeface="+mn-lt"/>
              </a:rPr>
              <a:t>8</a:t>
            </a:r>
            <a:r>
              <a:rPr lang="en-US" altLang="ru-RU" sz="2000" baseline="30000">
                <a:cs typeface="+mn-lt"/>
              </a:rPr>
              <a:t>1</a:t>
            </a:r>
            <a:r>
              <a:rPr lang="ru-RU" altLang="en-US" sz="2000" baseline="30000">
                <a:cs typeface="+mn-lt"/>
              </a:rPr>
              <a:t>    </a:t>
            </a:r>
            <a:r>
              <a:rPr lang="en-US" altLang="ru-RU" sz="2000">
                <a:cs typeface="+mn-lt"/>
              </a:rPr>
              <a:t>8</a:t>
            </a:r>
            <a:r>
              <a:rPr lang="en-US" altLang="ru-RU" sz="2000" baseline="30000">
                <a:cs typeface="+mn-lt"/>
              </a:rPr>
              <a:t>0</a:t>
            </a:r>
            <a:r>
              <a:rPr lang="ru-RU" altLang="en-US" sz="2000" baseline="30000">
                <a:cs typeface="+mn-lt"/>
              </a:rPr>
              <a:t> 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8778875" y="1974215"/>
            <a:ext cx="1901825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altLang="en-US" sz="2000" baseline="-25000">
              <a:cs typeface="+mn-lt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1018540" y="3379470"/>
            <a:ext cx="4255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2800">
                <a:cs typeface="+mn-lt"/>
              </a:rPr>
              <a:t>1</a:t>
            </a:r>
            <a:r>
              <a:rPr lang="ru-RU" altLang="en-US" sz="2800">
                <a:cs typeface="+mn-lt"/>
              </a:rPr>
              <a:t>57</a:t>
            </a:r>
            <a:r>
              <a:rPr lang="ru-RU" altLang="en-US" sz="2800" baseline="-25000">
                <a:cs typeface="+mn-lt"/>
              </a:rPr>
              <a:t>8</a:t>
            </a:r>
            <a:r>
              <a:rPr lang="ru-RU" altLang="en-US" sz="2800">
                <a:cs typeface="+mn-lt"/>
              </a:rPr>
              <a:t>=</a:t>
            </a:r>
            <a:r>
              <a:rPr lang="en-US" altLang="ru-RU" sz="2800">
                <a:cs typeface="+mn-lt"/>
              </a:rPr>
              <a:t>1</a:t>
            </a:r>
            <a:r>
              <a:rPr lang="en-US" altLang="ru-RU" sz="2800">
                <a:cs typeface="+mn-lt"/>
                <a:sym typeface="+mn-ea"/>
              </a:rPr>
              <a:t>·</a:t>
            </a:r>
            <a:r>
              <a:rPr lang="en-US" altLang="ru-RU" sz="2800">
                <a:cs typeface="+mn-lt"/>
              </a:rPr>
              <a:t>64+</a:t>
            </a:r>
            <a:r>
              <a:rPr lang="ru-RU" altLang="en-US" sz="2800">
                <a:cs typeface="+mn-lt"/>
              </a:rPr>
              <a:t>5</a:t>
            </a:r>
            <a:r>
              <a:rPr lang="en-US" altLang="ru-RU" sz="2800">
                <a:cs typeface="+mn-lt"/>
                <a:sym typeface="+mn-ea"/>
              </a:rPr>
              <a:t>·</a:t>
            </a:r>
            <a:r>
              <a:rPr lang="ru-RU" altLang="en-US" sz="2800">
                <a:cs typeface="+mn-lt"/>
              </a:rPr>
              <a:t>8+7</a:t>
            </a:r>
            <a:r>
              <a:rPr lang="en-US" altLang="ru-RU" sz="2800">
                <a:cs typeface="+mn-lt"/>
                <a:sym typeface="+mn-ea"/>
              </a:rPr>
              <a:t>·1</a:t>
            </a:r>
            <a:r>
              <a:rPr lang="ru-RU" altLang="en-US" sz="2800">
                <a:cs typeface="+mn-lt"/>
              </a:rPr>
              <a:t>=</a:t>
            </a:r>
            <a:r>
              <a:rPr lang="en-US" altLang="ru-RU" sz="2800">
                <a:cs typeface="+mn-lt"/>
              </a:rPr>
              <a:t>111</a:t>
            </a:r>
            <a:r>
              <a:rPr lang="ru-RU" altLang="en-US" sz="2800" baseline="-25000">
                <a:cs typeface="+mn-lt"/>
              </a:rPr>
              <a:t>10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2459355" y="1552575"/>
            <a:ext cx="8045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cs typeface="+mn-lt"/>
              </a:rPr>
              <a:t>		«Вес» цифр разрядов восьмеричного числа  </a:t>
            </a:r>
            <a:r>
              <a:rPr lang="en-US" altLang="ru-RU" sz="2000">
                <a:cs typeface="+mn-lt"/>
              </a:rPr>
              <a:t>64 </a:t>
            </a:r>
            <a:r>
              <a:rPr lang="ru-RU" altLang="en-US" sz="2000">
                <a:cs typeface="+mn-lt"/>
              </a:rPr>
              <a:t>  8    1 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9662795" y="1920875"/>
            <a:ext cx="57150" cy="43200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9387840" y="1944370"/>
            <a:ext cx="96520" cy="43200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Текстовое поле 23"/>
          <p:cNvSpPr txBox="1"/>
          <p:nvPr/>
        </p:nvSpPr>
        <p:spPr>
          <a:xfrm>
            <a:off x="2656840" y="2326640"/>
            <a:ext cx="7885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 Число в восьмеричной системе счисления  </a:t>
            </a:r>
            <a:r>
              <a:rPr lang="en-US" altLang="ru-RU" sz="2800">
                <a:cs typeface="+mn-lt"/>
                <a:sym typeface="+mn-ea"/>
              </a:rPr>
              <a:t>1</a:t>
            </a:r>
            <a:r>
              <a:rPr lang="ru-RU" altLang="en-US" sz="2800">
                <a:cs typeface="+mn-lt"/>
                <a:sym typeface="+mn-ea"/>
              </a:rPr>
              <a:t>57</a:t>
            </a:r>
            <a:r>
              <a:rPr lang="ru-RU" altLang="en-US" sz="2800" baseline="-25000">
                <a:cs typeface="+mn-lt"/>
                <a:sym typeface="+mn-ea"/>
              </a:rPr>
              <a:t>8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9890125" y="1946910"/>
            <a:ext cx="149860" cy="43200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0" name="Текстовое поле 99"/>
          <p:cNvSpPr txBox="1"/>
          <p:nvPr/>
        </p:nvSpPr>
        <p:spPr>
          <a:xfrm>
            <a:off x="488950" y="4361815"/>
            <a:ext cx="5256530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0"/>
            <a:r>
              <a:rPr lang="en-US" sz="2400" b="1" i="1">
                <a:ea typeface="SimSun" panose="02010600030101010101" pitchFamily="2" charset="-122"/>
                <a:cs typeface="+mn-lt"/>
              </a:rPr>
              <a:t>Развёрнутая форма записи числа</a:t>
            </a:r>
            <a:r>
              <a:rPr lang="en-US" sz="2400" b="0">
                <a:ea typeface="SimSun" panose="02010600030101010101" pitchFamily="2" charset="-122"/>
                <a:cs typeface="+mn-lt"/>
              </a:rPr>
              <a:t> в </a:t>
            </a:r>
            <a:r>
              <a:rPr lang="ru-RU" altLang="en-US" sz="2400" b="0">
                <a:ea typeface="SimSun" panose="02010600030101010101" pitchFamily="2" charset="-122"/>
                <a:cs typeface="+mn-lt"/>
              </a:rPr>
              <a:t>восьмер</a:t>
            </a:r>
            <a:r>
              <a:rPr lang="en-US" sz="2400" b="0">
                <a:ea typeface="SimSun" panose="02010600030101010101" pitchFamily="2" charset="-122"/>
                <a:cs typeface="+mn-lt"/>
              </a:rPr>
              <a:t>ичной системе счисления</a:t>
            </a:r>
            <a:endParaRPr lang="ru-RU" altLang="en-US" sz="2400">
              <a:cs typeface="+mn-lt"/>
            </a:endParaRPr>
          </a:p>
        </p:txBody>
      </p:sp>
      <p:sp>
        <p:nvSpPr>
          <p:cNvPr id="28" name="Правая фигурная скобка 27"/>
          <p:cNvSpPr/>
          <p:nvPr/>
        </p:nvSpPr>
        <p:spPr>
          <a:xfrm rot="5400000">
            <a:off x="2855595" y="2948940"/>
            <a:ext cx="337185" cy="21005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altLang="en-US">
              <a:cs typeface="+mn-lt"/>
            </a:endParaRPr>
          </a:p>
        </p:txBody>
      </p: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  <p:bldP spid="3" grpId="1"/>
      <p:bldP spid="6" grpId="0"/>
      <p:bldP spid="6" grpId="1"/>
      <p:bldP spid="9" grpId="0"/>
      <p:bldP spid="9" grpId="1"/>
      <p:bldP spid="24" grpId="1"/>
      <p:bldP spid="100" grpId="0" bldLvl="0" animBg="1"/>
      <p:bldP spid="100" grpId="1" animBg="1"/>
      <p:bldP spid="28" grpId="0" bldLvl="0" animBg="1"/>
      <p:bldP spid="28" grpId="1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овое поле 8"/>
          <p:cNvSpPr txBox="1"/>
          <p:nvPr/>
        </p:nvSpPr>
        <p:spPr>
          <a:xfrm>
            <a:off x="2555240" y="1238885"/>
            <a:ext cx="8136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cs typeface="+mn-lt"/>
              </a:rPr>
              <a:t>	«Вес» цифр разрядов двоичного числа  </a:t>
            </a:r>
            <a:r>
              <a:rPr lang="en-US" altLang="ru-RU" sz="2000">
                <a:cs typeface="+mn-lt"/>
              </a:rPr>
              <a:t>2</a:t>
            </a:r>
            <a:r>
              <a:rPr lang="en-US" altLang="ru-RU" sz="2000" baseline="30000">
                <a:cs typeface="+mn-lt"/>
              </a:rPr>
              <a:t>4</a:t>
            </a:r>
            <a:r>
              <a:rPr lang="ru-RU" altLang="en-US" sz="2000" baseline="30000">
                <a:cs typeface="+mn-lt"/>
              </a:rPr>
              <a:t>   </a:t>
            </a:r>
            <a:r>
              <a:rPr lang="en-US" altLang="ru-RU" sz="2000">
                <a:cs typeface="+mn-lt"/>
                <a:sym typeface="+mn-ea"/>
              </a:rPr>
              <a:t>2</a:t>
            </a:r>
            <a:r>
              <a:rPr lang="en-US" altLang="ru-RU" sz="2000" baseline="30000">
                <a:cs typeface="+mn-lt"/>
                <a:sym typeface="+mn-ea"/>
              </a:rPr>
              <a:t>3</a:t>
            </a:r>
            <a:r>
              <a:rPr lang="ru-RU" altLang="en-US" sz="2000">
                <a:cs typeface="+mn-lt"/>
              </a:rPr>
              <a:t>  </a:t>
            </a:r>
            <a:r>
              <a:rPr lang="en-US" altLang="ru-RU" sz="2000">
                <a:cs typeface="+mn-lt"/>
                <a:sym typeface="+mn-ea"/>
              </a:rPr>
              <a:t>2</a:t>
            </a:r>
            <a:r>
              <a:rPr lang="en-US" altLang="ru-RU" sz="2000" baseline="30000">
                <a:cs typeface="+mn-lt"/>
                <a:sym typeface="+mn-ea"/>
              </a:rPr>
              <a:t>2</a:t>
            </a:r>
            <a:r>
              <a:rPr lang="ru-RU" altLang="en-US" sz="2000">
                <a:cs typeface="+mn-lt"/>
              </a:rPr>
              <a:t>   </a:t>
            </a:r>
            <a:r>
              <a:rPr lang="en-US" altLang="ru-RU" sz="2000">
                <a:cs typeface="+mn-lt"/>
                <a:sym typeface="+mn-ea"/>
              </a:rPr>
              <a:t>2</a:t>
            </a:r>
            <a:r>
              <a:rPr lang="en-US" altLang="ru-RU" sz="2000" baseline="30000">
                <a:cs typeface="+mn-lt"/>
                <a:sym typeface="+mn-ea"/>
              </a:rPr>
              <a:t>1</a:t>
            </a:r>
            <a:r>
              <a:rPr lang="ru-RU" altLang="en-US" sz="2000" baseline="30000">
                <a:cs typeface="+mn-lt"/>
                <a:sym typeface="+mn-ea"/>
              </a:rPr>
              <a:t>  </a:t>
            </a:r>
            <a:r>
              <a:rPr lang="ru-RU" altLang="en-US" sz="2000">
                <a:cs typeface="+mn-lt"/>
              </a:rPr>
              <a:t> </a:t>
            </a:r>
            <a:r>
              <a:rPr lang="en-US" altLang="ru-RU" sz="2000">
                <a:cs typeface="+mn-lt"/>
                <a:sym typeface="+mn-ea"/>
              </a:rPr>
              <a:t>2</a:t>
            </a:r>
            <a:r>
              <a:rPr lang="en-US" altLang="ru-RU" sz="2000" baseline="30000">
                <a:cs typeface="+mn-lt"/>
                <a:sym typeface="+mn-ea"/>
              </a:rPr>
              <a:t>0</a:t>
            </a:r>
            <a:endParaRPr lang="ru-RU" altLang="en-US" sz="2000">
              <a:cs typeface="+mn-lt"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2555240" y="1245235"/>
            <a:ext cx="7639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cs typeface="+mn-lt"/>
              </a:rPr>
              <a:t>	«Вес» цифр разрядов двоичного числа  16  8   4    2    1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836930" y="3021965"/>
            <a:ext cx="7091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10110</a:t>
            </a:r>
            <a:r>
              <a:rPr lang="ru-RU" altLang="en-US" sz="2800" baseline="-25000">
                <a:cs typeface="+mn-lt"/>
              </a:rPr>
              <a:t>2</a:t>
            </a:r>
            <a:r>
              <a:rPr lang="ru-RU" altLang="en-US" sz="2800">
                <a:cs typeface="+mn-lt"/>
              </a:rPr>
              <a:t>=</a:t>
            </a:r>
            <a:r>
              <a:rPr lang="en-US" altLang="ru-RU" sz="2800">
                <a:cs typeface="+mn-lt"/>
              </a:rPr>
              <a:t>1·16+0·8</a:t>
            </a:r>
            <a:r>
              <a:rPr lang="en-US" altLang="ru-RU" sz="2800">
                <a:cs typeface="+mn-lt"/>
                <a:sym typeface="+mn-ea"/>
              </a:rPr>
              <a:t>+1·4+1·2+0·1=</a:t>
            </a:r>
            <a:r>
              <a:rPr lang="ru-RU" altLang="en-US" sz="2800">
                <a:cs typeface="+mn-lt"/>
                <a:sym typeface="+mn-ea"/>
              </a:rPr>
              <a:t>16+4+2=</a:t>
            </a:r>
            <a:r>
              <a:rPr lang="ru-RU" altLang="en-US" sz="2800">
                <a:cs typeface="+mn-lt"/>
              </a:rPr>
              <a:t>22</a:t>
            </a:r>
            <a:r>
              <a:rPr lang="ru-RU" altLang="en-US" sz="2800" baseline="-25000">
                <a:cs typeface="+mn-lt"/>
              </a:rPr>
              <a:t>10</a:t>
            </a: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2018665" y="1968500"/>
            <a:ext cx="7547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2800">
                <a:cs typeface="+mn-lt"/>
                <a:sym typeface="+mn-ea"/>
              </a:rPr>
              <a:t> Число в двоичной системе счисления  1 0 1 1 0</a:t>
            </a:r>
            <a:r>
              <a:rPr lang="ru-RU" altLang="en-US" sz="2800" baseline="-25000">
                <a:cs typeface="+mn-lt"/>
                <a:sym typeface="+mn-ea"/>
              </a:rPr>
              <a:t>2</a:t>
            </a:r>
          </a:p>
        </p:txBody>
      </p:sp>
      <p:grpSp>
        <p:nvGrpSpPr>
          <p:cNvPr id="2" name="Группа 1"/>
          <p:cNvGrpSpPr/>
          <p:nvPr/>
        </p:nvGrpSpPr>
        <p:grpSpPr>
          <a:xfrm rot="10800000">
            <a:off x="7945120" y="1637665"/>
            <a:ext cx="1334770" cy="410210"/>
            <a:chOff x="12752" y="2984"/>
            <a:chExt cx="2102" cy="646"/>
          </a:xfrm>
        </p:grpSpPr>
        <p:cxnSp>
          <p:nvCxnSpPr>
            <p:cNvPr id="11" name="Прямая со стрелкой 10"/>
            <p:cNvCxnSpPr/>
            <p:nvPr/>
          </p:nvCxnSpPr>
          <p:spPr>
            <a:xfrm flipV="1">
              <a:off x="13278" y="2996"/>
              <a:ext cx="0" cy="62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 flipH="1" flipV="1">
              <a:off x="13737" y="3000"/>
              <a:ext cx="57" cy="62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 flipH="1" flipV="1">
              <a:off x="14222" y="2996"/>
              <a:ext cx="92" cy="62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 flipH="1" flipV="1">
              <a:off x="14742" y="3006"/>
              <a:ext cx="113" cy="62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 flipV="1">
              <a:off x="12752" y="2984"/>
              <a:ext cx="113" cy="62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Текстовое поле 2"/>
          <p:cNvSpPr txBox="1"/>
          <p:nvPr/>
        </p:nvSpPr>
        <p:spPr>
          <a:xfrm>
            <a:off x="843915" y="3033395"/>
            <a:ext cx="8101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10110</a:t>
            </a:r>
            <a:r>
              <a:rPr lang="ru-RU" altLang="en-US" sz="2800" baseline="-25000">
                <a:cs typeface="+mn-lt"/>
              </a:rPr>
              <a:t>2</a:t>
            </a:r>
            <a:r>
              <a:rPr lang="ru-RU" altLang="en-US" sz="2800">
                <a:cs typeface="+mn-lt"/>
              </a:rPr>
              <a:t>=</a:t>
            </a:r>
            <a:r>
              <a:rPr lang="en-US" altLang="ru-RU" sz="2800">
                <a:cs typeface="+mn-lt"/>
              </a:rPr>
              <a:t>1·</a:t>
            </a:r>
            <a:r>
              <a:rPr lang="en-US" altLang="ru-RU" sz="2800">
                <a:cs typeface="+mn-lt"/>
                <a:sym typeface="+mn-ea"/>
              </a:rPr>
              <a:t>2</a:t>
            </a:r>
            <a:r>
              <a:rPr lang="en-US" altLang="ru-RU" sz="2800" baseline="30000">
                <a:cs typeface="+mn-lt"/>
                <a:sym typeface="+mn-ea"/>
              </a:rPr>
              <a:t>4</a:t>
            </a:r>
            <a:r>
              <a:rPr lang="en-US" altLang="ru-RU" sz="2800">
                <a:cs typeface="+mn-lt"/>
              </a:rPr>
              <a:t>+0·</a:t>
            </a:r>
            <a:r>
              <a:rPr lang="en-US" altLang="ru-RU" sz="2800">
                <a:cs typeface="+mn-lt"/>
                <a:sym typeface="+mn-ea"/>
              </a:rPr>
              <a:t>2</a:t>
            </a:r>
            <a:r>
              <a:rPr lang="en-US" altLang="ru-RU" sz="2800" baseline="30000">
                <a:cs typeface="+mn-lt"/>
                <a:sym typeface="+mn-ea"/>
              </a:rPr>
              <a:t>3</a:t>
            </a:r>
            <a:r>
              <a:rPr lang="en-US" altLang="ru-RU" sz="2800">
                <a:cs typeface="+mn-lt"/>
                <a:sym typeface="+mn-ea"/>
              </a:rPr>
              <a:t>+1·2</a:t>
            </a:r>
            <a:r>
              <a:rPr lang="en-US" altLang="ru-RU" sz="2800" baseline="30000">
                <a:cs typeface="+mn-lt"/>
                <a:sym typeface="+mn-ea"/>
              </a:rPr>
              <a:t>2</a:t>
            </a:r>
            <a:r>
              <a:rPr lang="en-US" altLang="ru-RU" sz="2800">
                <a:cs typeface="+mn-lt"/>
                <a:sym typeface="+mn-ea"/>
              </a:rPr>
              <a:t>+1·2</a:t>
            </a:r>
            <a:r>
              <a:rPr lang="en-US" altLang="ru-RU" sz="2800" baseline="30000">
                <a:cs typeface="+mn-lt"/>
                <a:sym typeface="+mn-ea"/>
              </a:rPr>
              <a:t>1</a:t>
            </a:r>
            <a:r>
              <a:rPr lang="en-US" altLang="ru-RU" sz="2800">
                <a:cs typeface="+mn-lt"/>
                <a:sym typeface="+mn-ea"/>
              </a:rPr>
              <a:t>+0·2</a:t>
            </a:r>
            <a:r>
              <a:rPr lang="en-US" altLang="ru-RU" sz="2800" baseline="30000">
                <a:cs typeface="+mn-lt"/>
                <a:sym typeface="+mn-ea"/>
              </a:rPr>
              <a:t>0</a:t>
            </a:r>
            <a:r>
              <a:rPr lang="en-US" altLang="ru-RU" sz="2800">
                <a:cs typeface="+mn-lt"/>
                <a:sym typeface="+mn-ea"/>
              </a:rPr>
              <a:t>=</a:t>
            </a:r>
            <a:r>
              <a:rPr lang="ru-RU" altLang="en-US" sz="2800">
                <a:cs typeface="+mn-lt"/>
                <a:sym typeface="+mn-ea"/>
              </a:rPr>
              <a:t>16+4+2=</a:t>
            </a:r>
            <a:r>
              <a:rPr lang="ru-RU" altLang="en-US" sz="2800">
                <a:cs typeface="+mn-lt"/>
              </a:rPr>
              <a:t>22</a:t>
            </a:r>
            <a:r>
              <a:rPr lang="ru-RU" altLang="en-US" sz="2800" baseline="-25000">
                <a:cs typeface="+mn-lt"/>
              </a:rPr>
              <a:t>10</a:t>
            </a: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1538605" y="4187190"/>
            <a:ext cx="5256530" cy="8299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0"/>
            <a:r>
              <a:rPr lang="en-US" sz="2400" b="1" i="1">
                <a:ea typeface="SimSun" panose="02010600030101010101" pitchFamily="2" charset="-122"/>
                <a:cs typeface="+mn-lt"/>
              </a:rPr>
              <a:t>Развёрнутая форма записи числа</a:t>
            </a:r>
            <a:r>
              <a:rPr lang="en-US" sz="2400" b="0">
                <a:ea typeface="SimSun" panose="02010600030101010101" pitchFamily="2" charset="-122"/>
                <a:cs typeface="+mn-lt"/>
              </a:rPr>
              <a:t> в </a:t>
            </a:r>
            <a:r>
              <a:rPr lang="ru-RU" altLang="en-US" sz="2400" b="0">
                <a:ea typeface="SimSun" panose="02010600030101010101" pitchFamily="2" charset="-122"/>
                <a:cs typeface="+mn-lt"/>
              </a:rPr>
              <a:t>дво</a:t>
            </a:r>
            <a:r>
              <a:rPr lang="en-US" sz="2400" b="0">
                <a:ea typeface="SimSun" panose="02010600030101010101" pitchFamily="2" charset="-122"/>
                <a:cs typeface="+mn-lt"/>
              </a:rPr>
              <a:t>ичной системе счисления</a:t>
            </a:r>
            <a:endParaRPr lang="ru-RU" altLang="en-US" sz="2400">
              <a:cs typeface="+mn-lt"/>
            </a:endParaRPr>
          </a:p>
        </p:txBody>
      </p:sp>
      <p:sp>
        <p:nvSpPr>
          <p:cNvPr id="28" name="Правая фигурная скобка 27"/>
          <p:cNvSpPr/>
          <p:nvPr/>
        </p:nvSpPr>
        <p:spPr>
          <a:xfrm rot="5400000">
            <a:off x="3846830" y="1814195"/>
            <a:ext cx="401320" cy="386207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altLang="en-US">
              <a:cs typeface="+mn-lt"/>
            </a:endParaRPr>
          </a:p>
        </p:txBody>
      </p: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87680" y="18415"/>
            <a:ext cx="3969385" cy="1325880"/>
          </a:xfrm>
        </p:spPr>
        <p:txBody>
          <a:bodyPr>
            <a:normAutofit/>
          </a:bodyPr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4" grpId="0"/>
      <p:bldP spid="4" grpId="1"/>
      <p:bldP spid="3" grpId="0"/>
      <p:bldP spid="3" grpId="1"/>
      <p:bldP spid="100" grpId="0" animBg="1"/>
      <p:bldP spid="100" grpId="1" animBg="1"/>
      <p:bldP spid="28" grpId="0" bldLvl="0" animBg="1"/>
      <p:bldP spid="28" grpId="1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" y="0"/>
            <a:ext cx="10515600" cy="1325563"/>
          </a:xfrm>
        </p:spPr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Развернутая форма записи числа</a:t>
            </a:r>
          </a:p>
        </p:txBody>
      </p:sp>
      <p:sp>
        <p:nvSpPr>
          <p:cNvPr id="19458" name="Text Box 50"/>
          <p:cNvSpPr txBox="1">
            <a:spLocks noChangeArrowheads="1"/>
          </p:cNvSpPr>
          <p:nvPr/>
        </p:nvSpPr>
        <p:spPr bwMode="auto">
          <a:xfrm>
            <a:off x="468630" y="1180465"/>
            <a:ext cx="10159365" cy="530352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dirty="0">
                <a:cs typeface="+mn-lt"/>
              </a:rPr>
              <a:t>В позиционной системе счисления с основанием </a:t>
            </a:r>
            <a:r>
              <a:rPr sz="2800" i="1" dirty="0">
                <a:cs typeface="+mn-lt"/>
              </a:rPr>
              <a:t>q</a:t>
            </a:r>
            <a:r>
              <a:rPr sz="2800" dirty="0">
                <a:cs typeface="+mn-lt"/>
              </a:rPr>
              <a:t> любое число может быть представлено в виде:</a:t>
            </a:r>
            <a:endParaRPr lang="en-US" altLang="x-none" sz="2800" dirty="0">
              <a:cs typeface="+mn-lt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x-none" sz="2800" b="1" dirty="0">
                <a:cs typeface="+mn-lt"/>
              </a:rPr>
              <a:t>A</a:t>
            </a:r>
            <a:r>
              <a:rPr lang="en-US" altLang="x-none" sz="2800" b="1" baseline="-25000" dirty="0">
                <a:cs typeface="+mn-lt"/>
              </a:rPr>
              <a:t>q</a:t>
            </a:r>
            <a:r>
              <a:rPr lang="en-US" altLang="x-none" sz="2800" b="1" dirty="0">
                <a:cs typeface="+mn-lt"/>
              </a:rPr>
              <a:t> =a</a:t>
            </a:r>
            <a:r>
              <a:rPr lang="en-US" altLang="x-none" sz="2800" b="1" baseline="-25000" dirty="0">
                <a:cs typeface="+mn-lt"/>
              </a:rPr>
              <a:t>n–1</a:t>
            </a:r>
            <a:r>
              <a:rPr lang="en-US" altLang="x-none" sz="2800" b="1" dirty="0">
                <a:cs typeface="+mn-lt"/>
                <a:sym typeface="Symbol" panose="05050102010706020507" pitchFamily="18" charset="2"/>
              </a:rPr>
              <a:t></a:t>
            </a:r>
            <a:r>
              <a:rPr lang="en-US" altLang="x-none" sz="2800" b="1" dirty="0">
                <a:cs typeface="+mn-lt"/>
              </a:rPr>
              <a:t>q</a:t>
            </a:r>
            <a:r>
              <a:rPr lang="en-US" altLang="x-none" sz="2800" b="1" baseline="30000" dirty="0">
                <a:cs typeface="+mn-lt"/>
              </a:rPr>
              <a:t>n–1</a:t>
            </a:r>
            <a:r>
              <a:rPr lang="en-US" altLang="x-none" sz="2800" b="1" dirty="0">
                <a:cs typeface="+mn-lt"/>
              </a:rPr>
              <a:t>+ a</a:t>
            </a:r>
            <a:r>
              <a:rPr lang="en-US" altLang="x-none" sz="2800" b="1" baseline="-25000" dirty="0">
                <a:cs typeface="+mn-lt"/>
              </a:rPr>
              <a:t>n–2</a:t>
            </a:r>
            <a:r>
              <a:rPr lang="en-US" altLang="x-none" sz="2800" b="1" dirty="0">
                <a:cs typeface="+mn-lt"/>
              </a:rPr>
              <a:t> </a:t>
            </a:r>
            <a:r>
              <a:rPr sz="2800" b="1" dirty="0">
                <a:cs typeface="+mn-lt"/>
                <a:sym typeface="Symbol" panose="05050102010706020507" pitchFamily="18" charset="2"/>
              </a:rPr>
              <a:t></a:t>
            </a:r>
            <a:r>
              <a:rPr lang="en-US" altLang="x-none" sz="2800" b="1" dirty="0">
                <a:cs typeface="+mn-lt"/>
              </a:rPr>
              <a:t> q</a:t>
            </a:r>
            <a:r>
              <a:rPr lang="en-US" altLang="x-none" sz="2800" b="1" baseline="30000" dirty="0">
                <a:cs typeface="+mn-lt"/>
              </a:rPr>
              <a:t>n–2</a:t>
            </a:r>
            <a:r>
              <a:rPr lang="en-US" altLang="x-none" sz="2800" b="1" dirty="0">
                <a:cs typeface="+mn-lt"/>
              </a:rPr>
              <a:t>+…+ a</a:t>
            </a:r>
            <a:r>
              <a:rPr lang="en-US" altLang="x-none" sz="2800" b="1" baseline="-25000" dirty="0">
                <a:cs typeface="+mn-lt"/>
              </a:rPr>
              <a:t>0</a:t>
            </a:r>
            <a:r>
              <a:rPr lang="en-US" altLang="x-none" sz="2800" b="1" dirty="0">
                <a:cs typeface="+mn-lt"/>
              </a:rPr>
              <a:t> </a:t>
            </a:r>
            <a:r>
              <a:rPr sz="2800" b="1" dirty="0">
                <a:cs typeface="+mn-lt"/>
                <a:sym typeface="Symbol" panose="05050102010706020507" pitchFamily="18" charset="2"/>
              </a:rPr>
              <a:t></a:t>
            </a:r>
            <a:r>
              <a:rPr lang="en-US" altLang="x-none" sz="2800" b="1" dirty="0">
                <a:cs typeface="+mn-lt"/>
              </a:rPr>
              <a:t> q</a:t>
            </a:r>
            <a:r>
              <a:rPr lang="en-US" altLang="x-none" sz="2800" b="1" baseline="30000" dirty="0">
                <a:cs typeface="+mn-lt"/>
              </a:rPr>
              <a:t>0</a:t>
            </a:r>
            <a:r>
              <a:rPr lang="en-US" altLang="x-none" sz="2800" b="1" dirty="0">
                <a:cs typeface="+mn-lt"/>
              </a:rPr>
              <a:t> </a:t>
            </a:r>
            <a:endParaRPr sz="2800" b="1" dirty="0">
              <a:cs typeface="+mn-lt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dirty="0">
                <a:cs typeface="+mn-lt"/>
              </a:rPr>
              <a:t>Здесь: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dirty="0">
                <a:cs typeface="+mn-lt"/>
              </a:rPr>
              <a:t>А — число;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i="1" dirty="0">
                <a:cs typeface="+mn-lt"/>
              </a:rPr>
              <a:t>q </a:t>
            </a:r>
            <a:r>
              <a:rPr sz="2800" dirty="0">
                <a:cs typeface="+mn-lt"/>
              </a:rPr>
              <a:t>— основание системы счисления;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i="1" dirty="0">
                <a:cs typeface="+mn-lt"/>
              </a:rPr>
              <a:t>a</a:t>
            </a:r>
            <a:r>
              <a:rPr sz="2800" i="1" baseline="-25000" dirty="0">
                <a:cs typeface="+mn-lt"/>
              </a:rPr>
              <a:t>i </a:t>
            </a:r>
            <a:r>
              <a:rPr sz="2800" dirty="0">
                <a:cs typeface="+mn-lt"/>
              </a:rPr>
              <a:t>— цифры, принадлежащие алфавиту данной системы счисления;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i="1" dirty="0">
                <a:cs typeface="+mn-lt"/>
              </a:rPr>
              <a:t>n </a:t>
            </a:r>
            <a:r>
              <a:rPr sz="2800" dirty="0">
                <a:cs typeface="+mn-lt"/>
              </a:rPr>
              <a:t>— количество целых разрядов числа;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i="1" dirty="0">
                <a:cs typeface="+mn-lt"/>
              </a:rPr>
              <a:t>q</a:t>
            </a:r>
            <a:r>
              <a:rPr sz="2800" i="1" baseline="30000" dirty="0">
                <a:cs typeface="+mn-lt"/>
              </a:rPr>
              <a:t>i </a:t>
            </a:r>
            <a:r>
              <a:rPr sz="2800" dirty="0">
                <a:cs typeface="+mn-lt"/>
              </a:rPr>
              <a:t>— «вес» </a:t>
            </a:r>
            <a:r>
              <a:rPr sz="2800" i="1" dirty="0">
                <a:cs typeface="+mn-lt"/>
              </a:rPr>
              <a:t>i</a:t>
            </a:r>
            <a:r>
              <a:rPr sz="2800" dirty="0">
                <a:cs typeface="+mn-lt"/>
              </a:rPr>
              <a:t>-го разряда.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sz="2800" dirty="0">
                <a:cs typeface="+mn-lt"/>
              </a:rPr>
              <a:t>Такая запись числа называется </a:t>
            </a:r>
            <a:r>
              <a:rPr sz="2800" b="1" dirty="0">
                <a:cs typeface="+mn-lt"/>
              </a:rPr>
              <a:t>развёрнутой формой записи.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7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64515" y="1253490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Заполните пропуски в описании алгоритма: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Для того чтобы перевести число 20С</a:t>
            </a:r>
            <a:r>
              <a:rPr lang="ru-RU" altLang="en-US" sz="2400" baseline="-25000">
                <a:solidFill>
                  <a:schemeClr val="tx1"/>
                </a:solidFill>
                <a:latin typeface="+mn-lt"/>
                <a:cs typeface="+mn-lt"/>
              </a:rPr>
              <a:t>⎕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 из ........................................ системы счисления в десятичную нужно: 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пронумеровать цифры числа, начиная с ........, справа налево;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составить выражения вида 2·16</a:t>
            </a:r>
            <a:r>
              <a:rPr lang="ru-RU" altLang="en-US" sz="2400" baseline="30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+0·16</a:t>
            </a:r>
            <a:r>
              <a:rPr lang="ru-RU" altLang="en-US" sz="2400" baseline="30000">
                <a:solidFill>
                  <a:schemeClr val="tx1"/>
                </a:solidFill>
                <a:latin typeface="+mn-lt"/>
                <a:cs typeface="+mn-lt"/>
              </a:rPr>
              <a:t>1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+⎕·16</a:t>
            </a:r>
            <a:r>
              <a:rPr lang="ru-RU" altLang="en-US" sz="2400" baseline="30000">
                <a:solidFill>
                  <a:schemeClr val="tx1"/>
                </a:solidFill>
                <a:latin typeface="+mn-lt"/>
                <a:cs typeface="+mn-lt"/>
              </a:rPr>
              <a:t>0</a:t>
            </a: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, где множители перед степенью шестнадцати - значение цифры числа в ........................................ системе счисления,  показатель степени совпадает с номером цифры в числе;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 sz="2400">
                <a:solidFill>
                  <a:schemeClr val="tx1"/>
                </a:solidFill>
                <a:latin typeface="+mn-lt"/>
                <a:cs typeface="+mn-lt"/>
              </a:rPr>
              <a:t>- в полученном выражении выполнить арифметические операции в десятичной системе счисления .........................................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8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ru-RU" altLang="en-US">
                <a:latin typeface="+mn-lt"/>
                <a:cs typeface="+mn-lt"/>
              </a:rPr>
              <a:t>Переведите числа в десятичную систему счисления: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latin typeface="+mn-lt"/>
                <a:cs typeface="+mn-lt"/>
              </a:rPr>
              <a:t>10011</a:t>
            </a:r>
            <a:r>
              <a:rPr lang="ru-RU" altLang="en-US" baseline="-25000">
                <a:latin typeface="+mn-lt"/>
                <a:cs typeface="+mn-lt"/>
              </a:rPr>
              <a:t>2</a:t>
            </a:r>
            <a:endParaRPr lang="ru-RU" altLang="en-US">
              <a:latin typeface="+mn-lt"/>
              <a:cs typeface="+mn-lt"/>
            </a:endParaRPr>
          </a:p>
          <a:p>
            <a:pPr lvl="1">
              <a:lnSpc>
                <a:spcPct val="110000"/>
              </a:lnSpc>
            </a:pPr>
            <a:r>
              <a:rPr lang="ru-RU" altLang="en-US">
                <a:latin typeface="+mn-lt"/>
                <a:cs typeface="+mn-lt"/>
              </a:rPr>
              <a:t>А0С1</a:t>
            </a:r>
            <a:r>
              <a:rPr lang="ru-RU" altLang="en-US" baseline="-25000">
                <a:latin typeface="+mn-lt"/>
                <a:cs typeface="+mn-lt"/>
              </a:rPr>
              <a:t>6</a:t>
            </a:r>
            <a:r>
              <a:rPr lang="ru-RU" altLang="en-US">
                <a:latin typeface="+mn-lt"/>
                <a:cs typeface="+mn-lt"/>
              </a:rPr>
              <a:t> </a:t>
            </a:r>
          </a:p>
          <a:p>
            <a:pPr lvl="1">
              <a:lnSpc>
                <a:spcPct val="110000"/>
              </a:lnSpc>
            </a:pPr>
            <a:r>
              <a:rPr lang="ru-RU" altLang="en-US">
                <a:latin typeface="+mn-lt"/>
                <a:cs typeface="+mn-lt"/>
              </a:rPr>
              <a:t>123</a:t>
            </a:r>
            <a:r>
              <a:rPr lang="ru-RU" altLang="en-US" baseline="-25000">
                <a:latin typeface="+mn-lt"/>
                <a:cs typeface="+mn-lt"/>
              </a:rPr>
              <a:t>8</a:t>
            </a:r>
            <a:endParaRPr lang="ru-RU" altLang="en-US">
              <a:latin typeface="+mn-lt"/>
              <a:cs typeface="+mn-lt"/>
            </a:endParaRPr>
          </a:p>
          <a:p>
            <a:pPr lvl="1">
              <a:lnSpc>
                <a:spcPct val="110000"/>
              </a:lnSpc>
            </a:pPr>
            <a:r>
              <a:rPr lang="ru-RU" altLang="en-US">
                <a:latin typeface="+mn-lt"/>
                <a:cs typeface="+mn-lt"/>
              </a:rPr>
              <a:t>25</a:t>
            </a:r>
            <a:r>
              <a:rPr lang="ru-RU" altLang="en-US" baseline="-25000">
                <a:latin typeface="+mn-lt"/>
                <a:cs typeface="+mn-lt"/>
              </a:rPr>
              <a:t>7</a:t>
            </a:r>
            <a:endParaRPr lang="ru-RU" altLang="en-US">
              <a:latin typeface="+mn-lt"/>
              <a:cs typeface="+mn-lt"/>
            </a:endParaRPr>
          </a:p>
          <a:p>
            <a:pPr lvl="1">
              <a:lnSpc>
                <a:spcPct val="110000"/>
              </a:lnSpc>
            </a:pPr>
            <a:r>
              <a:rPr lang="ru-RU" altLang="en-US">
                <a:latin typeface="+mn-lt"/>
                <a:cs typeface="+mn-lt"/>
              </a:rPr>
              <a:t>2012</a:t>
            </a:r>
            <a:r>
              <a:rPr lang="ru-RU" altLang="en-US" baseline="-25000">
                <a:latin typeface="+mn-lt"/>
                <a:cs typeface="+mn-lt"/>
              </a:rPr>
              <a:t>3</a:t>
            </a:r>
            <a:endParaRPr lang="ru-RU" altLang="en-US">
              <a:latin typeface="+mn-lt"/>
              <a:cs typeface="+mn-lt"/>
            </a:endParaRPr>
          </a:p>
          <a:p>
            <a:pPr lvl="1">
              <a:lnSpc>
                <a:spcPct val="110000"/>
              </a:lnSpc>
            </a:pPr>
            <a:r>
              <a:rPr lang="ru-RU" altLang="en-US">
                <a:latin typeface="+mn-lt"/>
                <a:cs typeface="+mn-lt"/>
              </a:rPr>
              <a:t>11100</a:t>
            </a:r>
            <a:r>
              <a:rPr lang="ru-RU" altLang="en-US" baseline="-25000">
                <a:latin typeface="+mn-lt"/>
                <a:cs typeface="+mn-lt"/>
              </a:rPr>
              <a:t>2</a:t>
            </a:r>
            <a:endParaRPr lang="ru-RU" altLang="en-US">
              <a:latin typeface="+mn-lt"/>
              <a:cs typeface="+mn-lt"/>
            </a:endParaRPr>
          </a:p>
          <a:p>
            <a:pPr lvl="1">
              <a:lnSpc>
                <a:spcPct val="110000"/>
              </a:lnSpc>
            </a:pPr>
            <a:r>
              <a:rPr lang="ru-RU" altLang="en-US">
                <a:latin typeface="+mn-lt"/>
                <a:cs typeface="+mn-lt"/>
              </a:rPr>
              <a:t>А0В1</a:t>
            </a:r>
            <a:r>
              <a:rPr lang="ru-RU" altLang="en-US" baseline="-25000">
                <a:latin typeface="+mn-lt"/>
                <a:cs typeface="+mn-lt"/>
              </a:rPr>
              <a:t>16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Чтобы перевести число из q-ичной системы счисления в десятичную необходимо </a:t>
            </a:r>
          </a:p>
          <a:p>
            <a:pPr>
              <a:lnSpc>
                <a:spcPct val="9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перейти к его развёрнутой  записи </a:t>
            </a:r>
          </a:p>
          <a:p>
            <a:pPr>
              <a:lnSpc>
                <a:spcPct val="90000"/>
              </a:lnSpc>
              <a:spcBef>
                <a:spcPts val="1000"/>
              </a:spcBef>
              <a:spcAft>
                <a:spcPts val="1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 вычислить значение полученного выражения в десятичной системе счисления</a:t>
            </a:r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407035" y="32194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8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/>
              <a:t>Алгоритм перевода в десятичную систему счисления из системы счисления с основанием </a:t>
            </a:r>
            <a:r>
              <a:rPr lang="en-US" altLang="en-US"/>
              <a:t>q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9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437005"/>
            <a:ext cx="10515600" cy="4730115"/>
          </a:xfrm>
        </p:spPr>
        <p:txBody>
          <a:bodyPr>
            <a:normAutofit lnSpcReduction="20000"/>
          </a:bodyPr>
          <a:lstStyle/>
          <a:p>
            <a:pPr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Вычислите значение выражения. Ответ запишите в десятичной системе счисления.</a:t>
            </a:r>
          </a:p>
          <a:p>
            <a:pPr lvl="1"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3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-222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3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lvl="1"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10000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3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9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+21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4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lvl="1"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1001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-20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4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lvl="1"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21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-10001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+121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</a:t>
            </a:r>
          </a:p>
          <a:p>
            <a:pPr lvl="1"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5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7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+23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5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-31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4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</a:t>
            </a:r>
          </a:p>
          <a:p>
            <a:pPr lvl="1"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*10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3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-30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5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</a:t>
            </a:r>
          </a:p>
          <a:p>
            <a:pPr lvl="1">
              <a:lnSpc>
                <a:spcPct val="14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1111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+10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4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-F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16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-100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25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10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15465"/>
            <a:ext cx="10515600" cy="43513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Найдите значение Х. Ответ запишите в десятичной системе счисления.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15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+х=15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15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х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+2=14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103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х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+4=23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647700" y="1783080"/>
          <a:ext cx="10994390" cy="560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4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5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7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sym typeface="+mn-ea"/>
                        </a:rPr>
                        <a:t>2 разряд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accent5">
                              <a:lumMod val="75000"/>
                            </a:schemeClr>
                          </a:solidFill>
                          <a:sym typeface="+mn-ea"/>
                        </a:rPr>
                        <a:t>1 разряд</a:t>
                      </a:r>
                      <a:endParaRPr lang="ru-RU" altLang="en-US" sz="2800" b="0">
                        <a:solidFill>
                          <a:schemeClr val="accent5">
                            <a:lumMod val="75000"/>
                          </a:schemeClr>
                        </a:solidFill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rgbClr val="C00000"/>
                          </a:solidFill>
                        </a:rPr>
                        <a:t>0 разряд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Текстовое поле 5"/>
          <p:cNvSpPr txBox="1"/>
          <p:nvPr/>
        </p:nvSpPr>
        <p:spPr>
          <a:xfrm>
            <a:off x="5641975" y="1207135"/>
            <a:ext cx="5708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cs typeface="+mn-lt"/>
              </a:rPr>
              <a:t>Алфавит: 0, 1, 2, 3, 4, 5, 6, 7, 8, 9</a:t>
            </a: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055370"/>
          </a:xfrm>
        </p:spPr>
        <p:txBody>
          <a:bodyPr>
            <a:normAutofit fontScale="90000"/>
          </a:bodyPr>
          <a:lstStyle/>
          <a:p>
            <a:r>
              <a:rPr lang="ru-RU" altLang="en-US">
                <a:latin typeface="Calibri" panose="020F0502020204030204" charset="0"/>
                <a:cs typeface="Calibri" panose="020F0502020204030204" charset="0"/>
              </a:rPr>
              <a:t>Позиционная система счисления (десятичная)</a:t>
            </a:r>
          </a:p>
        </p:txBody>
      </p:sp>
      <p:sp>
        <p:nvSpPr>
          <p:cNvPr id="237" name="Текстовое поле 236"/>
          <p:cNvSpPr txBox="1"/>
          <p:nvPr/>
        </p:nvSpPr>
        <p:spPr>
          <a:xfrm>
            <a:off x="647700" y="5088255"/>
            <a:ext cx="5080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ru-RU" altLang="en-US" sz="2800">
                <a:cs typeface="+mn-lt"/>
                <a:sym typeface="+mn-ea"/>
              </a:rPr>
              <a:t>Единица </a:t>
            </a:r>
            <a:r>
              <a:rPr lang="ru-RU" altLang="en-US" sz="2800" i="1">
                <a:cs typeface="+mn-lt"/>
                <a:sym typeface="+mn-ea"/>
              </a:rPr>
              <a:t>первого </a:t>
            </a:r>
            <a:r>
              <a:rPr lang="ru-RU" altLang="en-US" sz="2800">
                <a:cs typeface="+mn-lt"/>
                <a:sym typeface="+mn-ea"/>
              </a:rPr>
              <a:t>разряда равна </a:t>
            </a:r>
            <a:r>
              <a:rPr lang="ru-RU" altLang="en-US" sz="2800" b="1">
                <a:cs typeface="+mn-lt"/>
                <a:sym typeface="+mn-ea"/>
              </a:rPr>
              <a:t>десяти </a:t>
            </a:r>
            <a:r>
              <a:rPr lang="ru-RU" altLang="en-US" sz="2800">
                <a:cs typeface="+mn-lt"/>
                <a:sym typeface="+mn-ea"/>
              </a:rPr>
              <a:t>единицам </a:t>
            </a:r>
            <a:r>
              <a:rPr lang="ru-RU" altLang="en-US" sz="2800" i="1">
                <a:cs typeface="+mn-lt"/>
                <a:sym typeface="+mn-ea"/>
              </a:rPr>
              <a:t>нулевого </a:t>
            </a:r>
            <a:r>
              <a:rPr lang="ru-RU" altLang="en-US" sz="2800">
                <a:cs typeface="+mn-lt"/>
                <a:sym typeface="+mn-ea"/>
              </a:rPr>
              <a:t>разряда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31285" y="233616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14800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14190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12310" y="232918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96460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93310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081905" y="233426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273675" y="2335530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464175" y="234378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647690" y="234505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837555" y="234378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013450" y="2343785"/>
            <a:ext cx="120650" cy="6946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6" name="Текстовое поле 65"/>
          <p:cNvSpPr txBox="1"/>
          <p:nvPr/>
        </p:nvSpPr>
        <p:spPr>
          <a:xfrm>
            <a:off x="561975" y="5088255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До каких пор будем </a:t>
            </a:r>
            <a:r>
              <a:rPr lang="en-US" sz="2800" b="1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повторять </a:t>
            </a:r>
            <a:r>
              <a:rPr lang="en-US" sz="2800">
                <a:solidFill>
                  <a:srgbClr val="000000"/>
                </a:solidFill>
                <a:ea typeface="SimSun" panose="02010600030101010101" pitchFamily="2" charset="-122"/>
                <a:cs typeface="+mn-lt"/>
                <a:sym typeface="+mn-ea"/>
              </a:rPr>
              <a:t>операцию?</a:t>
            </a:r>
            <a:endParaRPr lang="en-US" altLang="en-US" sz="2800" b="0">
              <a:solidFill>
                <a:srgbClr val="000000"/>
              </a:solidFill>
              <a:ea typeface="SimSun" panose="02010600030101010101" pitchFamily="2" charset="-122"/>
              <a:cs typeface="+mn-lt"/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8046720" y="3082290"/>
            <a:ext cx="1701165" cy="697230"/>
            <a:chOff x="1889" y="4777"/>
            <a:chExt cx="2679" cy="1098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9807575" y="3082290"/>
            <a:ext cx="1701165" cy="697230"/>
            <a:chOff x="1889" y="4777"/>
            <a:chExt cx="2679" cy="1098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95" name="Группа 194"/>
          <p:cNvGrpSpPr/>
          <p:nvPr/>
        </p:nvGrpSpPr>
        <p:grpSpPr>
          <a:xfrm>
            <a:off x="7179310" y="3079750"/>
            <a:ext cx="822325" cy="697230"/>
            <a:chOff x="6017" y="6522"/>
            <a:chExt cx="1295" cy="1098"/>
          </a:xfrm>
        </p:grpSpPr>
        <p:sp>
          <p:nvSpPr>
            <p:cNvPr id="115" name="Скругленный прямоугольник 114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7" name="Скругленный прямоугольник 116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8" name="Скругленный прямоугольник 117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19" name="Скругленный прямоугольник 118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35" name="Группа 234"/>
          <p:cNvGrpSpPr/>
          <p:nvPr/>
        </p:nvGrpSpPr>
        <p:grpSpPr>
          <a:xfrm>
            <a:off x="10701020" y="2326640"/>
            <a:ext cx="822325" cy="697230"/>
            <a:chOff x="6017" y="6522"/>
            <a:chExt cx="1295" cy="1098"/>
          </a:xfrm>
        </p:grpSpPr>
        <p:sp>
          <p:nvSpPr>
            <p:cNvPr id="236" name="Скругленный прямоугольник 235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39" name="Скругленный прямоугольник 238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0" name="Скругленный прямоугольник 239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1" name="Скругленный прямоугольник 240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2" name="Скругленный прямоугольник 241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43" name="Группа 242"/>
          <p:cNvGrpSpPr/>
          <p:nvPr/>
        </p:nvGrpSpPr>
        <p:grpSpPr>
          <a:xfrm>
            <a:off x="7179945" y="3829685"/>
            <a:ext cx="1701165" cy="697230"/>
            <a:chOff x="1889" y="4777"/>
            <a:chExt cx="2679" cy="1098"/>
          </a:xfrm>
        </p:grpSpPr>
        <p:sp>
          <p:nvSpPr>
            <p:cNvPr id="244" name="Скругленный прямоугольник 243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5" name="Скругленный прямоугольник 244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6" name="Скругленный прямоугольник 245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7" name="Скругленный прямоугольник 246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8" name="Скругленный прямоугольник 247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49" name="Скругленный прямоугольник 248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0" name="Скругленный прямоугольник 249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1" name="Скругленный прямоугольник 250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2" name="Скругленный прямоугольник 251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3" name="Скругленный прямоугольник 252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54" name="Группа 253"/>
          <p:cNvGrpSpPr/>
          <p:nvPr/>
        </p:nvGrpSpPr>
        <p:grpSpPr>
          <a:xfrm>
            <a:off x="8940800" y="3829685"/>
            <a:ext cx="1701165" cy="697230"/>
            <a:chOff x="1889" y="4777"/>
            <a:chExt cx="2679" cy="1098"/>
          </a:xfrm>
        </p:grpSpPr>
        <p:sp>
          <p:nvSpPr>
            <p:cNvPr id="255" name="Скругленный прямоугольник 254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6" name="Скругленный прямоугольник 255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7" name="Скругленный прямоугольник 256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8" name="Скругленный прямоугольник 257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59" name="Скругленный прямоугольник 258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0" name="Скругленный прямоугольник 259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1" name="Скругленный прямоугольник 260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2" name="Скругленный прямоугольник 261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3" name="Скругленный прямоугольник 262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4" name="Скругленный прямоугольник 263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65" name="Группа 264"/>
          <p:cNvGrpSpPr/>
          <p:nvPr/>
        </p:nvGrpSpPr>
        <p:grpSpPr>
          <a:xfrm>
            <a:off x="8047355" y="4591685"/>
            <a:ext cx="1701165" cy="697230"/>
            <a:chOff x="1889" y="4777"/>
            <a:chExt cx="2679" cy="1098"/>
          </a:xfrm>
        </p:grpSpPr>
        <p:sp>
          <p:nvSpPr>
            <p:cNvPr id="266" name="Скругленный прямоугольник 265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7" name="Скругленный прямоугольник 266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8" name="Скругленный прямоугольник 267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69" name="Скругленный прямоугольник 268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0" name="Скругленный прямоугольник 269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1" name="Скругленный прямоугольник 270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2" name="Скругленный прямоугольник 271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3" name="Скругленный прямоугольник 272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4" name="Скругленный прямоугольник 273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5" name="Скругленный прямоугольник 274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76" name="Группа 275"/>
          <p:cNvGrpSpPr/>
          <p:nvPr/>
        </p:nvGrpSpPr>
        <p:grpSpPr>
          <a:xfrm>
            <a:off x="9808210" y="4591685"/>
            <a:ext cx="1701165" cy="697230"/>
            <a:chOff x="1889" y="4777"/>
            <a:chExt cx="2679" cy="1098"/>
          </a:xfrm>
        </p:grpSpPr>
        <p:sp>
          <p:nvSpPr>
            <p:cNvPr id="277" name="Скругленный прямоугольник 276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8" name="Скругленный прямоугольник 277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79" name="Скругленный прямоугольник 278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0" name="Скругленный прямоугольник 279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1" name="Скругленный прямоугольник 280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2" name="Скругленный прямоугольник 281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3" name="Скругленный прямоугольник 282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4" name="Скругленный прямоугольник 283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5" name="Скругленный прямоугольник 284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6" name="Скругленный прямоугольник 285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87" name="Группа 286"/>
          <p:cNvGrpSpPr/>
          <p:nvPr/>
        </p:nvGrpSpPr>
        <p:grpSpPr>
          <a:xfrm>
            <a:off x="7179945" y="4589145"/>
            <a:ext cx="822325" cy="697230"/>
            <a:chOff x="6017" y="6522"/>
            <a:chExt cx="1295" cy="1098"/>
          </a:xfrm>
        </p:grpSpPr>
        <p:sp>
          <p:nvSpPr>
            <p:cNvPr id="288" name="Скругленный прямоугольник 287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9" name="Скругленный прямоугольник 288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0" name="Скругленный прямоугольник 289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1" name="Скругленный прямоугольник 290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2" name="Скругленный прямоугольник 291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93" name="Группа 292"/>
          <p:cNvGrpSpPr/>
          <p:nvPr/>
        </p:nvGrpSpPr>
        <p:grpSpPr>
          <a:xfrm>
            <a:off x="10701655" y="3827145"/>
            <a:ext cx="822325" cy="697230"/>
            <a:chOff x="6017" y="6522"/>
            <a:chExt cx="1295" cy="1098"/>
          </a:xfrm>
        </p:grpSpPr>
        <p:sp>
          <p:nvSpPr>
            <p:cNvPr id="294" name="Скругленный прямоугольник 293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5" name="Скругленный прямоугольник 294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6" name="Скругленный прямоугольник 295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7" name="Скругленный прямоугольник 296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98" name="Скругленный прямоугольник 297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299" name="Группа 298"/>
          <p:cNvGrpSpPr/>
          <p:nvPr/>
        </p:nvGrpSpPr>
        <p:grpSpPr>
          <a:xfrm>
            <a:off x="7179945" y="5348605"/>
            <a:ext cx="1701165" cy="697230"/>
            <a:chOff x="1889" y="4777"/>
            <a:chExt cx="2679" cy="1098"/>
          </a:xfrm>
        </p:grpSpPr>
        <p:sp>
          <p:nvSpPr>
            <p:cNvPr id="300" name="Скругленный прямоугольник 299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1" name="Скругленный прямоугольник 300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2" name="Скругленный прямоугольник 301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3" name="Скругленный прямоугольник 302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4" name="Скругленный прямоугольник 303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5" name="Скругленный прямоугольник 304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6" name="Скругленный прямоугольник 305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7" name="Скругленный прямоугольник 306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8" name="Скругленный прямоугольник 307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9" name="Скругленный прямоугольник 308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10" name="Группа 309"/>
          <p:cNvGrpSpPr/>
          <p:nvPr/>
        </p:nvGrpSpPr>
        <p:grpSpPr>
          <a:xfrm>
            <a:off x="8919845" y="5354955"/>
            <a:ext cx="1701165" cy="697230"/>
            <a:chOff x="1889" y="4777"/>
            <a:chExt cx="2679" cy="1098"/>
          </a:xfrm>
        </p:grpSpPr>
        <p:sp>
          <p:nvSpPr>
            <p:cNvPr id="311" name="Скругленный прямоугольник 310"/>
            <p:cNvSpPr/>
            <p:nvPr/>
          </p:nvSpPr>
          <p:spPr>
            <a:xfrm>
              <a:off x="1889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2" name="Скругленный прямоугольник 311"/>
            <p:cNvSpPr/>
            <p:nvPr/>
          </p:nvSpPr>
          <p:spPr>
            <a:xfrm>
              <a:off x="2157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3" name="Скругленный прямоугольник 312"/>
            <p:cNvSpPr/>
            <p:nvPr/>
          </p:nvSpPr>
          <p:spPr>
            <a:xfrm>
              <a:off x="2439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4" name="Скругленный прямоугольник 313"/>
            <p:cNvSpPr/>
            <p:nvPr/>
          </p:nvSpPr>
          <p:spPr>
            <a:xfrm>
              <a:off x="2721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5" name="Скругленный прямоугольник 314"/>
            <p:cNvSpPr/>
            <p:nvPr/>
          </p:nvSpPr>
          <p:spPr>
            <a:xfrm>
              <a:off x="2994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6" name="Скругленный прямоугольник 315"/>
            <p:cNvSpPr/>
            <p:nvPr/>
          </p:nvSpPr>
          <p:spPr>
            <a:xfrm>
              <a:off x="3262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7" name="Скругленный прямоугольник 316"/>
            <p:cNvSpPr/>
            <p:nvPr/>
          </p:nvSpPr>
          <p:spPr>
            <a:xfrm>
              <a:off x="3544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8" name="Скругленный прямоугольник 317"/>
            <p:cNvSpPr/>
            <p:nvPr/>
          </p:nvSpPr>
          <p:spPr>
            <a:xfrm>
              <a:off x="3826" y="4781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19" name="Скругленный прямоугольник 318"/>
            <p:cNvSpPr/>
            <p:nvPr/>
          </p:nvSpPr>
          <p:spPr>
            <a:xfrm>
              <a:off x="4096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0" name="Скругленный прямоугольник 319"/>
            <p:cNvSpPr/>
            <p:nvPr/>
          </p:nvSpPr>
          <p:spPr>
            <a:xfrm>
              <a:off x="4378" y="4777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321" name="Группа 320"/>
          <p:cNvGrpSpPr/>
          <p:nvPr/>
        </p:nvGrpSpPr>
        <p:grpSpPr>
          <a:xfrm>
            <a:off x="10674985" y="5352415"/>
            <a:ext cx="822325" cy="697230"/>
            <a:chOff x="6017" y="6522"/>
            <a:chExt cx="1295" cy="1098"/>
          </a:xfrm>
        </p:grpSpPr>
        <p:sp>
          <p:nvSpPr>
            <p:cNvPr id="322" name="Скругленный прямоугольник 321"/>
            <p:cNvSpPr/>
            <p:nvPr/>
          </p:nvSpPr>
          <p:spPr>
            <a:xfrm>
              <a:off x="6017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3" name="Скругленный прямоугольник 322"/>
            <p:cNvSpPr/>
            <p:nvPr/>
          </p:nvSpPr>
          <p:spPr>
            <a:xfrm>
              <a:off x="6285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4" name="Скругленный прямоугольник 323"/>
            <p:cNvSpPr/>
            <p:nvPr/>
          </p:nvSpPr>
          <p:spPr>
            <a:xfrm>
              <a:off x="6567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5" name="Скругленный прямоугольник 324"/>
            <p:cNvSpPr/>
            <p:nvPr/>
          </p:nvSpPr>
          <p:spPr>
            <a:xfrm>
              <a:off x="6849" y="6526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6" name="Скругленный прямоугольник 325"/>
            <p:cNvSpPr/>
            <p:nvPr/>
          </p:nvSpPr>
          <p:spPr>
            <a:xfrm>
              <a:off x="7122" y="6522"/>
              <a:ext cx="190" cy="109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329" name="Скругленный прямоугольник 328"/>
          <p:cNvSpPr/>
          <p:nvPr/>
        </p:nvSpPr>
        <p:spPr>
          <a:xfrm>
            <a:off x="11754485" y="5346700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30" name="Скругленный прямоугольник 329"/>
          <p:cNvSpPr/>
          <p:nvPr/>
        </p:nvSpPr>
        <p:spPr>
          <a:xfrm>
            <a:off x="11562080" y="5348605"/>
            <a:ext cx="120650" cy="6946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" grpId="0"/>
      <p:bldP spid="10" grpId="0" bldLvl="0" animBg="1"/>
      <p:bldP spid="10" grpId="1" animBg="1"/>
      <p:bldP spid="22" grpId="0" bldLvl="0" animBg="1"/>
      <p:bldP spid="22" grpId="1" animBg="1"/>
      <p:bldP spid="23" grpId="0" bldLvl="0" animBg="1"/>
      <p:bldP spid="23" grpId="1" animBg="1"/>
      <p:bldP spid="11" grpId="1" animBg="1"/>
      <p:bldP spid="11" grpId="2" bldLvl="0" animBg="1"/>
      <p:bldP spid="21" grpId="0" bldLvl="0" animBg="1"/>
      <p:bldP spid="37" grpId="0" bldLvl="0" animBg="1"/>
      <p:bldP spid="59" grpId="0" bldLvl="0" animBg="1"/>
      <p:bldP spid="60" grpId="0" bldLvl="0" animBg="1"/>
      <p:bldP spid="64" grpId="0" bldLvl="0" animBg="1"/>
      <p:bldP spid="65" grpId="0" bldLvl="0" animBg="1"/>
      <p:bldP spid="6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11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15465"/>
            <a:ext cx="10515600" cy="43513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Даны три числа, среди них два числа равны, найдите эти числа.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1111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F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16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25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64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10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64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12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15465"/>
            <a:ext cx="10515600" cy="43513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Среди приведённых ниже чисел, записанных в различных системах счисления, найдите максимальное.  Ответ запишите в десятичной системе счисления.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16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.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16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100000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.</a:t>
            </a:r>
          </a:p>
          <a:p>
            <a:pPr lvl="1">
              <a:lnSpc>
                <a:spcPct val="120000"/>
              </a:lnSpc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25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16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46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100111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.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Задание 13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15465"/>
            <a:ext cx="10515600" cy="4351338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Среди приведённых ниже чисел, записанных в различных системах счисления, найдите то из них, которое не кратно 4 в десятичной системе счисления.  Ответ запишите в десятичной системе счисления.</a:t>
            </a:r>
          </a:p>
          <a:p>
            <a:pPr lvl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16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101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.</a:t>
            </a:r>
          </a:p>
          <a:p>
            <a:pPr lvl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1230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16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123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8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, 100100</a:t>
            </a:r>
            <a:r>
              <a:rPr lang="ru-RU" altLang="en-US" baseline="-25000">
                <a:solidFill>
                  <a:schemeClr val="tx1"/>
                </a:solidFill>
                <a:latin typeface="+mn-lt"/>
                <a:cs typeface="+mn-lt"/>
              </a:rPr>
              <a:t>2</a:t>
            </a: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.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Дополнительные задачи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728980" y="1450340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05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1. К записи натурального числа в двоичной системе счисления справа приписали нуль. Как изменилось число? </a:t>
            </a:r>
          </a:p>
          <a:p>
            <a:pPr>
              <a:lnSpc>
                <a:spcPct val="105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2. К записи натурального числа в пятеричной системе счисления справа приписали два нуля. Во сколько раз увеличилось число? </a:t>
            </a:r>
          </a:p>
          <a:p>
            <a:pPr>
              <a:lnSpc>
                <a:spcPct val="105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3. К записи натурального числа в двоичной системе счисления справа приписали 01. Как изменилось число? </a:t>
            </a:r>
          </a:p>
          <a:p>
            <a:pPr>
              <a:lnSpc>
                <a:spcPct val="105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4. К записи натурального числа в двоичной системе счисления справа приписали 10. Как изменилось число? </a:t>
            </a:r>
          </a:p>
          <a:p>
            <a:pPr>
              <a:lnSpc>
                <a:spcPct val="105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 </a:t>
            </a:r>
          </a:p>
          <a:p>
            <a:pPr>
              <a:lnSpc>
                <a:spcPct val="70000"/>
              </a:lnSpc>
            </a:pP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Дополнительные задачи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728980" y="1450340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  <a:sym typeface="+mn-ea"/>
              </a:rPr>
              <a:t>5. Запись натурального числа в системах счисления с основанием 3 и 7 заканчивается на 0. Найдите минимальное натуральное число, удовлетворяющее этим условиям.</a:t>
            </a: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6. Укажите основания систем счисления, в которых запись числа 33 оканчивается на 3.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7. Укажите основания систем счисления, в которых запись числа 25 оканчивается на 1.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</a:pPr>
            <a:endParaRPr lang="ru-RU" altLang="en-US">
              <a:solidFill>
                <a:schemeClr val="tx1"/>
              </a:solidFill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4000" b="0">
                <a:latin typeface="Calibri" panose="020F0502020204030204" charset="0"/>
                <a:cs typeface="Calibri" panose="020F0502020204030204" charset="0"/>
              </a:rPr>
              <a:t>Дополнительные задачи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728980" y="1450340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8. Определите основание системы счисления, в которой записи десятичных чисел 57 и 46 заканчиваются на 2.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9. Определите основание системы счисления, в которой записи десятичных чисел 67 и 93 заканчиваются на 2. 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10. Укажите все десятичные числа, не превосходящие 26, запись которых в троичной системе счисления оканчивается на 12.</a:t>
            </a:r>
          </a:p>
          <a:p>
            <a:pPr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</a:pPr>
            <a:r>
              <a:rPr lang="ru-RU" altLang="en-US">
                <a:solidFill>
                  <a:schemeClr val="tx1"/>
                </a:solidFill>
                <a:latin typeface="+mn-lt"/>
                <a:cs typeface="+mn-lt"/>
              </a:rPr>
              <a:t>11. Укажите основания систем счисления, в которых запись числа 35 трехзначна.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5088</Words>
  <Application>Microsoft Office PowerPoint</Application>
  <PresentationFormat>Широкоэкранный</PresentationFormat>
  <Paragraphs>1410</Paragraphs>
  <Slides>95</Slides>
  <Notes>26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95</vt:i4>
      </vt:variant>
    </vt:vector>
  </HeadingPairs>
  <TitlesOfParts>
    <vt:vector size="104" baseType="lpstr">
      <vt:lpstr>微软雅黑</vt:lpstr>
      <vt:lpstr>+Основной текст (восточно-азиат</vt:lpstr>
      <vt:lpstr>Arial</vt:lpstr>
      <vt:lpstr>Calibri</vt:lpstr>
      <vt:lpstr>Calibri Light</vt:lpstr>
      <vt:lpstr>Cambria Math</vt:lpstr>
      <vt:lpstr>Times New Roman</vt:lpstr>
      <vt:lpstr>Office Theme</vt:lpstr>
      <vt:lpstr>Bitmap Image</vt:lpstr>
      <vt:lpstr>Системы счисления</vt:lpstr>
      <vt:lpstr>  Занятие 1</vt:lpstr>
      <vt:lpstr>Задание 1</vt:lpstr>
      <vt:lpstr>Основные понятия</vt:lpstr>
      <vt:lpstr>Позиционная система счисления</vt:lpstr>
      <vt:lpstr>Задание 2</vt:lpstr>
      <vt:lpstr>Позиционная система счисления (десятичная)</vt:lpstr>
      <vt:lpstr>Позиционная система счисления (десятичная)</vt:lpstr>
      <vt:lpstr>Позиционная система счисления (десятичная)</vt:lpstr>
      <vt:lpstr>Позиционная система счисления (десятичная)</vt:lpstr>
      <vt:lpstr>Позиционная система счисления (десятичная)</vt:lpstr>
      <vt:lpstr>Как считают в десятичной системе счисления?</vt:lpstr>
      <vt:lpstr>Задание 3 </vt:lpstr>
      <vt:lpstr>Задание 3</vt:lpstr>
      <vt:lpstr>Задание 3</vt:lpstr>
      <vt:lpstr>Как считают в двоичной системе счисления?</vt:lpstr>
      <vt:lpstr>Презентация PowerPoint</vt:lpstr>
      <vt:lpstr>Задание 4</vt:lpstr>
      <vt:lpstr>Задание 4</vt:lpstr>
      <vt:lpstr>Задание 5</vt:lpstr>
      <vt:lpstr>Задание 6</vt:lpstr>
      <vt:lpstr>Задание 7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13 </vt:lpstr>
      <vt:lpstr>Задание 14 </vt:lpstr>
      <vt:lpstr>Задание 15 </vt:lpstr>
      <vt:lpstr>Задание 15 </vt:lpstr>
      <vt:lpstr>Задание 15 </vt:lpstr>
      <vt:lpstr>Задание 15 </vt:lpstr>
      <vt:lpstr>Задание 15 </vt:lpstr>
      <vt:lpstr>Задание 15 </vt:lpstr>
      <vt:lpstr>Задание 15 </vt:lpstr>
      <vt:lpstr>Задание 15 </vt:lpstr>
      <vt:lpstr>Задание 15 </vt:lpstr>
      <vt:lpstr>Задание 15 </vt:lpstr>
      <vt:lpstr>Задание 16</vt:lpstr>
      <vt:lpstr>Задание 17</vt:lpstr>
      <vt:lpstr>Занятие 2</vt:lpstr>
      <vt:lpstr>Задание 1</vt:lpstr>
      <vt:lpstr>Задание 2</vt:lpstr>
      <vt:lpstr>Алгоритм перевода в двоичную систему счисления</vt:lpstr>
      <vt:lpstr>Задание 4</vt:lpstr>
      <vt:lpstr>Алгоритм перевода в восьмеричную систему счисления</vt:lpstr>
      <vt:lpstr>Задание 5</vt:lpstr>
      <vt:lpstr>Алгоритм перевода в пятеричную систему счисления</vt:lpstr>
      <vt:lpstr>Задание 6</vt:lpstr>
      <vt:lpstr>Алгоритм перевода в двенадцатеричную систему счисления</vt:lpstr>
      <vt:lpstr>Задание 7</vt:lpstr>
      <vt:lpstr>Алгоритм перевода целых десятичных чисел в  систему счисления с основанием q</vt:lpstr>
      <vt:lpstr>Задание 8</vt:lpstr>
      <vt:lpstr>Задание 9</vt:lpstr>
      <vt:lpstr>Задание 10</vt:lpstr>
      <vt:lpstr>Задание 11</vt:lpstr>
      <vt:lpstr>Задание 12</vt:lpstr>
      <vt:lpstr>Задание 13</vt:lpstr>
      <vt:lpstr>Алгоритм перевода числа из системы счисления с основанием q в десятичную систему счисления</vt:lpstr>
      <vt:lpstr>Задание 15</vt:lpstr>
      <vt:lpstr>Задание 16</vt:lpstr>
      <vt:lpstr>Задание 16</vt:lpstr>
      <vt:lpstr>Задание 16</vt:lpstr>
      <vt:lpstr>Задание 17</vt:lpstr>
      <vt:lpstr>Задание 18</vt:lpstr>
      <vt:lpstr>Задание 19</vt:lpstr>
      <vt:lpstr>Задание 20</vt:lpstr>
      <vt:lpstr>Занятие 3</vt:lpstr>
      <vt:lpstr>Задание 1</vt:lpstr>
      <vt:lpstr>Задание 1</vt:lpstr>
      <vt:lpstr>Задание 1</vt:lpstr>
      <vt:lpstr>Алгоритм перевода целых десятичных чисел в  систему счисления с основанием q</vt:lpstr>
      <vt:lpstr>Задание 2</vt:lpstr>
      <vt:lpstr>Задание 2</vt:lpstr>
      <vt:lpstr>Задание 2</vt:lpstr>
      <vt:lpstr>Задание 2</vt:lpstr>
      <vt:lpstr>Задание 2</vt:lpstr>
      <vt:lpstr>Задание 2</vt:lpstr>
      <vt:lpstr>Задание 2</vt:lpstr>
      <vt:lpstr>Задание 2</vt:lpstr>
      <vt:lpstr>Задание 3</vt:lpstr>
      <vt:lpstr>Задание 4</vt:lpstr>
      <vt:lpstr>Задание 5</vt:lpstr>
      <vt:lpstr>Развернутая форма записи числа</vt:lpstr>
      <vt:lpstr>Задание 7</vt:lpstr>
      <vt:lpstr>Задание 8</vt:lpstr>
      <vt:lpstr>Презентация PowerPoint</vt:lpstr>
      <vt:lpstr>Задание 9</vt:lpstr>
      <vt:lpstr>Задание 10</vt:lpstr>
      <vt:lpstr>Задание 11</vt:lpstr>
      <vt:lpstr>Задание 12</vt:lpstr>
      <vt:lpstr>Задание 13</vt:lpstr>
      <vt:lpstr>Дополнительные задачи</vt:lpstr>
      <vt:lpstr>Дополнительные задачи</vt:lpstr>
      <vt:lpstr>Дополнительные задачи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misha</dc:creator>
  <cp:lastModifiedBy>misha</cp:lastModifiedBy>
  <cp:revision>132</cp:revision>
  <dcterms:created xsi:type="dcterms:W3CDTF">2023-01-22T09:32:00Z</dcterms:created>
  <dcterms:modified xsi:type="dcterms:W3CDTF">2023-05-14T10:36:37Z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1049-11.2.0.11537</vt:lpwstr>
  </property>
  <property fmtid="{D5CDD505-2E9C-101B-9397-08002B2CF9AE}" pid="3" name="ICV">
    <vt:lpwstr>1725D493EA9649FAB3068972E59C7B4D</vt:lpwstr>
  </property>
</Properties>
</file>