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69" r:id="rId2"/>
    <p:sldId id="270" r:id="rId3"/>
    <p:sldId id="272" r:id="rId4"/>
    <p:sldId id="273" r:id="rId5"/>
    <p:sldId id="274" r:id="rId6"/>
    <p:sldId id="275" r:id="rId7"/>
    <p:sldId id="276" r:id="rId8"/>
    <p:sldId id="277" r:id="rId9"/>
    <p:sldId id="279" r:id="rId10"/>
    <p:sldId id="280" r:id="rId11"/>
    <p:sldId id="281" r:id="rId12"/>
    <p:sldId id="282" r:id="rId13"/>
    <p:sldId id="283" r:id="rId14"/>
    <p:sldId id="287" r:id="rId15"/>
    <p:sldId id="286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6666"/>
    <a:srgbClr val="FFA833"/>
    <a:srgbClr val="E07E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130" y="-43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354CE-3E8D-4CE6-BEFC-0A716A924B83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042357F9-04C6-4A70-938F-F0BF19176F33}">
      <dgm:prSet phldrT="[Текст]"/>
      <dgm:spPr/>
      <dgm:t>
        <a:bodyPr/>
        <a:lstStyle/>
        <a:p>
          <a:r>
            <a:rPr lang="ru-RU" dirty="0" smtClean="0"/>
            <a:t>инверсия</a:t>
          </a:r>
          <a:endParaRPr lang="ru-RU" dirty="0"/>
        </a:p>
      </dgm:t>
    </dgm:pt>
    <dgm:pt modelId="{0610E601-9C5D-4AB9-B8BF-C0EE98F6404E}" type="parTrans" cxnId="{1BF6332B-56B0-4AB8-B970-BC374296D21C}">
      <dgm:prSet/>
      <dgm:spPr/>
      <dgm:t>
        <a:bodyPr/>
        <a:lstStyle/>
        <a:p>
          <a:endParaRPr lang="ru-RU"/>
        </a:p>
      </dgm:t>
    </dgm:pt>
    <dgm:pt modelId="{A85643BD-CA99-45E5-8876-774D37690133}" type="sibTrans" cxnId="{1BF6332B-56B0-4AB8-B970-BC374296D21C}">
      <dgm:prSet/>
      <dgm:spPr/>
      <dgm:t>
        <a:bodyPr/>
        <a:lstStyle/>
        <a:p>
          <a:endParaRPr lang="ru-RU"/>
        </a:p>
      </dgm:t>
    </dgm:pt>
    <dgm:pt modelId="{CF8FDB77-EDE4-4267-9282-0C595C2CC3FA}">
      <dgm:prSet phldrT="[Текст]"/>
      <dgm:spPr/>
      <dgm:t>
        <a:bodyPr/>
        <a:lstStyle/>
        <a:p>
          <a:r>
            <a:rPr lang="ru-RU" altLang="ru-RU" b="1" i="1" dirty="0" smtClean="0"/>
            <a:t>конъюнкция </a:t>
          </a:r>
          <a:endParaRPr lang="ru-RU" dirty="0"/>
        </a:p>
      </dgm:t>
    </dgm:pt>
    <dgm:pt modelId="{A4289AAC-08F5-4CD9-8CFA-51BB54BE5F52}" type="parTrans" cxnId="{507CC2B4-94AF-4549-8CB1-46DE7C5EDE74}">
      <dgm:prSet/>
      <dgm:spPr/>
      <dgm:t>
        <a:bodyPr/>
        <a:lstStyle/>
        <a:p>
          <a:endParaRPr lang="ru-RU"/>
        </a:p>
      </dgm:t>
    </dgm:pt>
    <dgm:pt modelId="{439ED88E-F964-4417-B9CF-E17E71DCD6F1}" type="sibTrans" cxnId="{507CC2B4-94AF-4549-8CB1-46DE7C5EDE74}">
      <dgm:prSet/>
      <dgm:spPr/>
      <dgm:t>
        <a:bodyPr/>
        <a:lstStyle/>
        <a:p>
          <a:endParaRPr lang="ru-RU"/>
        </a:p>
      </dgm:t>
    </dgm:pt>
    <dgm:pt modelId="{82186FCE-01D6-442B-B711-4888C2DC5F1F}">
      <dgm:prSet phldrT="[Текст]"/>
      <dgm:spPr/>
      <dgm:t>
        <a:bodyPr/>
        <a:lstStyle/>
        <a:p>
          <a:r>
            <a:rPr lang="ru-RU" altLang="ru-RU" b="1" i="1" dirty="0" smtClean="0"/>
            <a:t>дизъюнкция</a:t>
          </a:r>
          <a:endParaRPr lang="ru-RU" dirty="0"/>
        </a:p>
      </dgm:t>
    </dgm:pt>
    <dgm:pt modelId="{8D973E79-1A8C-490C-83DD-23CC8A54C7CC}" type="parTrans" cxnId="{EA2095E7-262E-4068-B8C2-18257618B12D}">
      <dgm:prSet/>
      <dgm:spPr/>
      <dgm:t>
        <a:bodyPr/>
        <a:lstStyle/>
        <a:p>
          <a:endParaRPr lang="ru-RU"/>
        </a:p>
      </dgm:t>
    </dgm:pt>
    <dgm:pt modelId="{37F56193-A4A7-4F14-82B7-402E8EA5F3FF}" type="sibTrans" cxnId="{EA2095E7-262E-4068-B8C2-18257618B12D}">
      <dgm:prSet/>
      <dgm:spPr/>
      <dgm:t>
        <a:bodyPr/>
        <a:lstStyle/>
        <a:p>
          <a:endParaRPr lang="ru-RU"/>
        </a:p>
      </dgm:t>
    </dgm:pt>
    <dgm:pt modelId="{22A28BAE-E866-4FA4-8AD5-3540368B2296}" type="pres">
      <dgm:prSet presAssocID="{3F8354CE-3E8D-4CE6-BEFC-0A716A924B83}" presName="Name0" presStyleCnt="0">
        <dgm:presLayoutVars>
          <dgm:dir/>
          <dgm:resizeHandles val="exact"/>
        </dgm:presLayoutVars>
      </dgm:prSet>
      <dgm:spPr/>
    </dgm:pt>
    <dgm:pt modelId="{07265F86-1662-4BFE-8933-1A222728756D}" type="pres">
      <dgm:prSet presAssocID="{042357F9-04C6-4A70-938F-F0BF19176F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7D100-C8BD-4A83-8525-400053AC9223}" type="pres">
      <dgm:prSet presAssocID="{A85643BD-CA99-45E5-8876-774D3769013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967B3915-0E6F-4F8A-B3B0-8BEF3C932C61}" type="pres">
      <dgm:prSet presAssocID="{A85643BD-CA99-45E5-8876-774D3769013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7F084F1E-D449-48D3-A7FC-5E02FA68A2CB}" type="pres">
      <dgm:prSet presAssocID="{CF8FDB77-EDE4-4267-9282-0C595C2CC3F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1FB95-CAEB-44A7-B5A4-5493D8731F47}" type="pres">
      <dgm:prSet presAssocID="{439ED88E-F964-4417-B9CF-E17E71DCD6F1}" presName="sibTrans" presStyleLbl="sibTrans2D1" presStyleIdx="1" presStyleCnt="2"/>
      <dgm:spPr/>
      <dgm:t>
        <a:bodyPr/>
        <a:lstStyle/>
        <a:p>
          <a:endParaRPr lang="ru-RU"/>
        </a:p>
      </dgm:t>
    </dgm:pt>
    <dgm:pt modelId="{7405173D-451A-46A9-A4FF-CAE9ED4F07B7}" type="pres">
      <dgm:prSet presAssocID="{439ED88E-F964-4417-B9CF-E17E71DCD6F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E267C839-700A-419D-942F-4EA1AB49A102}" type="pres">
      <dgm:prSet presAssocID="{82186FCE-01D6-442B-B711-4888C2DC5F1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001AF3-09FA-45AD-AAD3-114CF68BC323}" type="presOf" srcId="{3F8354CE-3E8D-4CE6-BEFC-0A716A924B83}" destId="{22A28BAE-E866-4FA4-8AD5-3540368B2296}" srcOrd="0" destOrd="0" presId="urn:microsoft.com/office/officeart/2005/8/layout/process1"/>
    <dgm:cxn modelId="{10882BDC-080F-49EA-8EC9-82C78DCD4FF8}" type="presOf" srcId="{CF8FDB77-EDE4-4267-9282-0C595C2CC3FA}" destId="{7F084F1E-D449-48D3-A7FC-5E02FA68A2CB}" srcOrd="0" destOrd="0" presId="urn:microsoft.com/office/officeart/2005/8/layout/process1"/>
    <dgm:cxn modelId="{C2332750-5DF8-453E-B8BB-99752895E8FF}" type="presOf" srcId="{439ED88E-F964-4417-B9CF-E17E71DCD6F1}" destId="{4381FB95-CAEB-44A7-B5A4-5493D8731F47}" srcOrd="0" destOrd="0" presId="urn:microsoft.com/office/officeart/2005/8/layout/process1"/>
    <dgm:cxn modelId="{6C7920A1-91A6-4E43-8AE7-FD7E467E792D}" type="presOf" srcId="{A85643BD-CA99-45E5-8876-774D37690133}" destId="{967B3915-0E6F-4F8A-B3B0-8BEF3C932C61}" srcOrd="1" destOrd="0" presId="urn:microsoft.com/office/officeart/2005/8/layout/process1"/>
    <dgm:cxn modelId="{2D2B7705-4816-40D7-BB94-3F586847A1E5}" type="presOf" srcId="{82186FCE-01D6-442B-B711-4888C2DC5F1F}" destId="{E267C839-700A-419D-942F-4EA1AB49A102}" srcOrd="0" destOrd="0" presId="urn:microsoft.com/office/officeart/2005/8/layout/process1"/>
    <dgm:cxn modelId="{1BF6332B-56B0-4AB8-B970-BC374296D21C}" srcId="{3F8354CE-3E8D-4CE6-BEFC-0A716A924B83}" destId="{042357F9-04C6-4A70-938F-F0BF19176F33}" srcOrd="0" destOrd="0" parTransId="{0610E601-9C5D-4AB9-B8BF-C0EE98F6404E}" sibTransId="{A85643BD-CA99-45E5-8876-774D37690133}"/>
    <dgm:cxn modelId="{507CC2B4-94AF-4549-8CB1-46DE7C5EDE74}" srcId="{3F8354CE-3E8D-4CE6-BEFC-0A716A924B83}" destId="{CF8FDB77-EDE4-4267-9282-0C595C2CC3FA}" srcOrd="1" destOrd="0" parTransId="{A4289AAC-08F5-4CD9-8CFA-51BB54BE5F52}" sibTransId="{439ED88E-F964-4417-B9CF-E17E71DCD6F1}"/>
    <dgm:cxn modelId="{AAF563D7-E547-4A7D-85E1-BCDEE2C33731}" type="presOf" srcId="{439ED88E-F964-4417-B9CF-E17E71DCD6F1}" destId="{7405173D-451A-46A9-A4FF-CAE9ED4F07B7}" srcOrd="1" destOrd="0" presId="urn:microsoft.com/office/officeart/2005/8/layout/process1"/>
    <dgm:cxn modelId="{EA2095E7-262E-4068-B8C2-18257618B12D}" srcId="{3F8354CE-3E8D-4CE6-BEFC-0A716A924B83}" destId="{82186FCE-01D6-442B-B711-4888C2DC5F1F}" srcOrd="2" destOrd="0" parTransId="{8D973E79-1A8C-490C-83DD-23CC8A54C7CC}" sibTransId="{37F56193-A4A7-4F14-82B7-402E8EA5F3FF}"/>
    <dgm:cxn modelId="{F47F3179-463A-43AC-AF86-B30D152FFB04}" type="presOf" srcId="{A85643BD-CA99-45E5-8876-774D37690133}" destId="{CF17D100-C8BD-4A83-8525-400053AC9223}" srcOrd="0" destOrd="0" presId="urn:microsoft.com/office/officeart/2005/8/layout/process1"/>
    <dgm:cxn modelId="{416F8AEA-374B-412F-A48C-C818FB857FC8}" type="presOf" srcId="{042357F9-04C6-4A70-938F-F0BF19176F33}" destId="{07265F86-1662-4BFE-8933-1A222728756D}" srcOrd="0" destOrd="0" presId="urn:microsoft.com/office/officeart/2005/8/layout/process1"/>
    <dgm:cxn modelId="{4BC4FB23-011A-40B9-A0B3-CAD670ACFF67}" type="presParOf" srcId="{22A28BAE-E866-4FA4-8AD5-3540368B2296}" destId="{07265F86-1662-4BFE-8933-1A222728756D}" srcOrd="0" destOrd="0" presId="urn:microsoft.com/office/officeart/2005/8/layout/process1"/>
    <dgm:cxn modelId="{A877A46C-8716-4FB5-89DA-396DC0CBB454}" type="presParOf" srcId="{22A28BAE-E866-4FA4-8AD5-3540368B2296}" destId="{CF17D100-C8BD-4A83-8525-400053AC9223}" srcOrd="1" destOrd="0" presId="urn:microsoft.com/office/officeart/2005/8/layout/process1"/>
    <dgm:cxn modelId="{6815AE20-B55B-4DDE-BD33-2CD721455A9D}" type="presParOf" srcId="{CF17D100-C8BD-4A83-8525-400053AC9223}" destId="{967B3915-0E6F-4F8A-B3B0-8BEF3C932C61}" srcOrd="0" destOrd="0" presId="urn:microsoft.com/office/officeart/2005/8/layout/process1"/>
    <dgm:cxn modelId="{312356EB-1859-4066-85FC-5CA59B125B34}" type="presParOf" srcId="{22A28BAE-E866-4FA4-8AD5-3540368B2296}" destId="{7F084F1E-D449-48D3-A7FC-5E02FA68A2CB}" srcOrd="2" destOrd="0" presId="urn:microsoft.com/office/officeart/2005/8/layout/process1"/>
    <dgm:cxn modelId="{EA1EEF10-CD33-4A5A-9552-728AE85AAB2B}" type="presParOf" srcId="{22A28BAE-E866-4FA4-8AD5-3540368B2296}" destId="{4381FB95-CAEB-44A7-B5A4-5493D8731F47}" srcOrd="3" destOrd="0" presId="urn:microsoft.com/office/officeart/2005/8/layout/process1"/>
    <dgm:cxn modelId="{7FBB90EE-1EC2-4D35-B0DC-34DD73BFE5BA}" type="presParOf" srcId="{4381FB95-CAEB-44A7-B5A4-5493D8731F47}" destId="{7405173D-451A-46A9-A4FF-CAE9ED4F07B7}" srcOrd="0" destOrd="0" presId="urn:microsoft.com/office/officeart/2005/8/layout/process1"/>
    <dgm:cxn modelId="{0B475825-E47D-4E90-A25F-F5B349033E88}" type="presParOf" srcId="{22A28BAE-E866-4FA4-8AD5-3540368B2296}" destId="{E267C839-700A-419D-942F-4EA1AB49A10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265F86-1662-4BFE-8933-1A222728756D}">
      <dsp:nvSpPr>
        <dsp:cNvPr id="0" name=""/>
        <dsp:cNvSpPr/>
      </dsp:nvSpPr>
      <dsp:spPr>
        <a:xfrm>
          <a:off x="5357" y="491690"/>
          <a:ext cx="1601390" cy="96083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инверсия</a:t>
          </a:r>
          <a:endParaRPr lang="ru-RU" sz="1700" kern="1200" dirty="0"/>
        </a:p>
      </dsp:txBody>
      <dsp:txXfrm>
        <a:off x="5357" y="491690"/>
        <a:ext cx="1601390" cy="960834"/>
      </dsp:txXfrm>
    </dsp:sp>
    <dsp:sp modelId="{CF17D100-C8BD-4A83-8525-400053AC9223}">
      <dsp:nvSpPr>
        <dsp:cNvPr id="0" name=""/>
        <dsp:cNvSpPr/>
      </dsp:nvSpPr>
      <dsp:spPr>
        <a:xfrm>
          <a:off x="1766887" y="773535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766887" y="773535"/>
        <a:ext cx="339494" cy="397144"/>
      </dsp:txXfrm>
    </dsp:sp>
    <dsp:sp modelId="{7F084F1E-D449-48D3-A7FC-5E02FA68A2CB}">
      <dsp:nvSpPr>
        <dsp:cNvPr id="0" name=""/>
        <dsp:cNvSpPr/>
      </dsp:nvSpPr>
      <dsp:spPr>
        <a:xfrm>
          <a:off x="2247304" y="491690"/>
          <a:ext cx="1601390" cy="960834"/>
        </a:xfrm>
        <a:prstGeom prst="roundRect">
          <a:avLst>
            <a:gd name="adj" fmla="val 10000"/>
          </a:avLst>
        </a:prstGeom>
        <a:solidFill>
          <a:schemeClr val="accent3">
            <a:hueOff val="-4991661"/>
            <a:satOff val="42307"/>
            <a:lumOff val="42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700" b="1" i="1" kern="1200" dirty="0" smtClean="0"/>
            <a:t>конъюнкция </a:t>
          </a:r>
          <a:endParaRPr lang="ru-RU" sz="1700" kern="1200" dirty="0"/>
        </a:p>
      </dsp:txBody>
      <dsp:txXfrm>
        <a:off x="2247304" y="491690"/>
        <a:ext cx="1601390" cy="960834"/>
      </dsp:txXfrm>
    </dsp:sp>
    <dsp:sp modelId="{4381FB95-CAEB-44A7-B5A4-5493D8731F47}">
      <dsp:nvSpPr>
        <dsp:cNvPr id="0" name=""/>
        <dsp:cNvSpPr/>
      </dsp:nvSpPr>
      <dsp:spPr>
        <a:xfrm>
          <a:off x="4008834" y="773535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9983321"/>
            <a:satOff val="84615"/>
            <a:lumOff val="843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008834" y="773535"/>
        <a:ext cx="339494" cy="397144"/>
      </dsp:txXfrm>
    </dsp:sp>
    <dsp:sp modelId="{E267C839-700A-419D-942F-4EA1AB49A102}">
      <dsp:nvSpPr>
        <dsp:cNvPr id="0" name=""/>
        <dsp:cNvSpPr/>
      </dsp:nvSpPr>
      <dsp:spPr>
        <a:xfrm>
          <a:off x="4489251" y="491690"/>
          <a:ext cx="1601390" cy="960834"/>
        </a:xfrm>
        <a:prstGeom prst="roundRect">
          <a:avLst>
            <a:gd name="adj" fmla="val 10000"/>
          </a:avLst>
        </a:prstGeom>
        <a:solidFill>
          <a:schemeClr val="accent3">
            <a:hueOff val="-9983321"/>
            <a:satOff val="84615"/>
            <a:lumOff val="8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700" b="1" i="1" kern="1200" dirty="0" smtClean="0"/>
            <a:t>дизъюнкция</a:t>
          </a:r>
          <a:endParaRPr lang="ru-RU" sz="1700" kern="1200" dirty="0"/>
        </a:p>
      </dsp:txBody>
      <dsp:txXfrm>
        <a:off x="4489251" y="491690"/>
        <a:ext cx="1601390" cy="960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D5748-C317-49F4-B99D-07CDAC0F4D9D}" type="datetimeFigureOut">
              <a:rPr lang="ru-RU" smtClean="0"/>
              <a:pPr/>
              <a:t>03.06.2023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53B00-7CCD-4462-8E5F-B5AB2B30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9101221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ad41ab56b2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ad41ab56b2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preserve="1" userDrawn="1">
  <p:cSld name="1_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08772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6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206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tx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9502"/>
            <a:ext cx="8520600" cy="5727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Что общего между этими объектами?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50" name="AutoShape 2" descr="Жена-«белочка»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depositphotos_39512391-stock-illustration-moscow-kremlin-russia-a-graph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851670"/>
            <a:ext cx="2460645" cy="3075806"/>
          </a:xfrm>
          <a:prstGeom prst="rect">
            <a:avLst/>
          </a:prstGeom>
        </p:spPr>
      </p:pic>
      <p:pic>
        <p:nvPicPr>
          <p:cNvPr id="6" name="Рисунок 5" descr="1234.jpeg"/>
          <p:cNvPicPr>
            <a:picLocks noChangeAspect="1"/>
          </p:cNvPicPr>
          <p:nvPr/>
        </p:nvPicPr>
        <p:blipFill>
          <a:blip r:embed="rId3"/>
          <a:srcRect t="37400" b="36000"/>
          <a:stretch>
            <a:fillRect/>
          </a:stretch>
        </p:blipFill>
        <p:spPr>
          <a:xfrm>
            <a:off x="3995936" y="2787774"/>
            <a:ext cx="2171884" cy="770284"/>
          </a:xfrm>
          <a:prstGeom prst="rect">
            <a:avLst/>
          </a:prstGeom>
        </p:spPr>
      </p:pic>
      <p:sp>
        <p:nvSpPr>
          <p:cNvPr id="2052" name="AutoShape 4" descr="Занятие «Красная шапочка» для ясельной групп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unnam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31590"/>
            <a:ext cx="1774937" cy="2510408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720" y="3003798"/>
            <a:ext cx="1452596" cy="156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51470"/>
            <a:ext cx="8520600" cy="5727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1. </a:t>
            </a:r>
            <a:r>
              <a:rPr lang="ru-RU" dirty="0" smtClean="0">
                <a:solidFill>
                  <a:srgbClr val="002060"/>
                </a:solidFill>
              </a:rPr>
              <a:t>Определить является ли предложение высказыванием. Если да, то формализовать его на языке алгебры логики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491629"/>
            <a:ext cx="8508772" cy="3077245"/>
          </a:xfrm>
        </p:spPr>
        <p:txBody>
          <a:bodyPr/>
          <a:lstStyle/>
          <a:p>
            <a:pPr algn="ctr">
              <a:buNone/>
            </a:pPr>
            <a:endParaRPr lang="ru-RU" altLang="ru-RU" sz="2000" b="1" i="1" dirty="0" smtClean="0">
              <a:solidFill>
                <a:schemeClr val="folHlink"/>
              </a:solidFill>
            </a:endParaRPr>
          </a:p>
          <a:p>
            <a:pPr algn="ctr">
              <a:buNone/>
            </a:pPr>
            <a:endParaRPr lang="ru-RU" altLang="ru-RU" sz="2000" b="1" i="1" dirty="0" smtClean="0">
              <a:solidFill>
                <a:schemeClr val="folHlink"/>
              </a:solidFill>
            </a:endParaRPr>
          </a:p>
          <a:p>
            <a:pPr algn="ctr">
              <a:buNone/>
            </a:pPr>
            <a:r>
              <a:rPr lang="ru-RU" altLang="ru-RU" sz="3200" b="1" i="1" dirty="0" smtClean="0">
                <a:solidFill>
                  <a:schemeClr val="folHlink"/>
                </a:solidFill>
              </a:rPr>
              <a:t>Сегодня четверг и завтра не выходной или пятница</a:t>
            </a:r>
          </a:p>
          <a:p>
            <a:pPr>
              <a:buNone/>
            </a:pPr>
            <a:endParaRPr lang="ru-RU" altLang="ru-RU" sz="3200" b="1" i="1" dirty="0" smtClean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23478"/>
            <a:ext cx="8520600" cy="5727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Решение: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699542"/>
            <a:ext cx="8508772" cy="3869333"/>
          </a:xfrm>
        </p:spPr>
        <p:txBody>
          <a:bodyPr/>
          <a:lstStyle/>
          <a:p>
            <a:pPr marL="482600" indent="-34290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1. Определить простые высказывания,  обозначить их через  логические переменные </a:t>
            </a:r>
          </a:p>
          <a:p>
            <a:pPr marL="482600" indent="-342900" algn="ctr">
              <a:buNone/>
            </a:pPr>
            <a:r>
              <a:rPr lang="ru-RU" altLang="ru-RU" sz="2000" b="1" i="1" dirty="0" smtClean="0">
                <a:solidFill>
                  <a:schemeClr val="folHlink"/>
                </a:solidFill>
              </a:rPr>
              <a:t>Сегодня четверг и завтра не выходной или пятница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1397000" lvl="2" indent="-342900">
              <a:buNone/>
            </a:pPr>
            <a:r>
              <a:rPr lang="ru-RU" altLang="ru-RU" sz="2000" b="1" i="1" dirty="0" smtClean="0">
                <a:solidFill>
                  <a:schemeClr val="folHlink"/>
                </a:solidFill>
              </a:rPr>
              <a:t>А – Сегодня четверг</a:t>
            </a:r>
          </a:p>
          <a:p>
            <a:pPr marL="1397000" lvl="2" indent="-342900">
              <a:buNone/>
            </a:pPr>
            <a:r>
              <a:rPr lang="ru-RU" altLang="ru-RU" sz="2000" b="1" i="1" dirty="0" smtClean="0">
                <a:solidFill>
                  <a:schemeClr val="folHlink"/>
                </a:solidFill>
              </a:rPr>
              <a:t>В – Завтра выходной</a:t>
            </a:r>
          </a:p>
          <a:p>
            <a:pPr marL="1397000" lvl="2" indent="-342900">
              <a:buNone/>
            </a:pPr>
            <a:r>
              <a:rPr lang="ru-RU" altLang="ru-RU" sz="2000" b="1" i="1" dirty="0" smtClean="0">
                <a:solidFill>
                  <a:schemeClr val="folHlink"/>
                </a:solidFill>
              </a:rPr>
              <a:t>С – Завтра пятница</a:t>
            </a:r>
          </a:p>
          <a:p>
            <a:pPr marL="482600" indent="-34290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2. Определить операции, входящие в выражение:</a:t>
            </a:r>
          </a:p>
          <a:p>
            <a:pPr marL="482600" indent="-34290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3. Записать выражение: </a:t>
            </a:r>
          </a:p>
          <a:p>
            <a:pPr marL="482600" indent="-342900">
              <a:buFont typeface="+mj-lt"/>
              <a:buAutoNum type="arabicPeriod"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011910"/>
            <a:ext cx="1190625" cy="514350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3579862"/>
            <a:ext cx="867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>
                <a:solidFill>
                  <a:schemeClr val="folHlink"/>
                </a:solidFill>
                <a:sym typeface="Symbol" pitchFamily="18" charset="2"/>
              </a:rPr>
              <a:t></a:t>
            </a:r>
            <a:r>
              <a:rPr lang="ru-RU" altLang="ru-RU" b="1" dirty="0" smtClean="0">
                <a:solidFill>
                  <a:schemeClr val="folHlink"/>
                </a:solidFill>
              </a:rPr>
              <a:t>, </a:t>
            </a:r>
            <a:r>
              <a:rPr lang="en-US" altLang="ru-RU" b="1" dirty="0" smtClean="0">
                <a:solidFill>
                  <a:schemeClr val="folHlink"/>
                </a:solidFill>
              </a:rPr>
              <a:t>¬ </a:t>
            </a:r>
            <a:r>
              <a:rPr lang="ru-RU" altLang="ru-RU" dirty="0" smtClean="0">
                <a:solidFill>
                  <a:schemeClr val="tx1"/>
                </a:solidFill>
              </a:rPr>
              <a:t>и</a:t>
            </a:r>
            <a:r>
              <a:rPr lang="ru-RU" altLang="ru-RU" dirty="0" smtClean="0">
                <a:solidFill>
                  <a:schemeClr val="folHlink"/>
                </a:solidFill>
              </a:rPr>
              <a:t> </a:t>
            </a:r>
            <a:r>
              <a:rPr lang="en-US" altLang="ru-RU" b="1" dirty="0" smtClean="0">
                <a:solidFill>
                  <a:schemeClr val="folHlink"/>
                </a:solidFill>
              </a:rPr>
              <a:t>V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95486"/>
            <a:ext cx="8520600" cy="5727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Задание 2. Определить значение выражения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2355726"/>
          <a:ext cx="609600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1413" y="1995686"/>
            <a:ext cx="6861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Приоритет логических операций</a:t>
            </a:r>
            <a:endParaRPr lang="ru-RU" sz="32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915566"/>
            <a:ext cx="1872208" cy="808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Решение: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33207" y="1474470"/>
          <a:ext cx="6077585" cy="2194560"/>
        </p:xfrm>
        <a:graphic>
          <a:graphicData uri="http://schemas.openxmlformats.org/drawingml/2006/table">
            <a:tbl>
              <a:tblPr/>
              <a:tblGrid>
                <a:gridCol w="1012825"/>
                <a:gridCol w="1012825"/>
                <a:gridCol w="1012825"/>
                <a:gridCol w="1012825"/>
                <a:gridCol w="1012825"/>
                <a:gridCol w="10134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Arial"/>
                          <a:ea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>
                          <a:latin typeface="Arial"/>
                          <a:ea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>
                          <a:latin typeface="Arial"/>
                          <a:ea typeface="Times New Roman"/>
                        </a:rPr>
                        <a:t>C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1491630"/>
            <a:ext cx="142875" cy="419100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1491630"/>
            <a:ext cx="514350" cy="419100"/>
          </a:xfrm>
          <a:prstGeom prst="rect">
            <a:avLst/>
          </a:prstGeom>
          <a:noFill/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1491630"/>
            <a:ext cx="866775" cy="41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Тема занятия «Элементы алгебры логики»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364756" cy="3416400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Учебные задачи:</a:t>
            </a:r>
          </a:p>
          <a:p>
            <a:pPr marL="596900" indent="-457200">
              <a:buFont typeface="+mj-lt"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формирование понятия «высказывание», виды высказываний; </a:t>
            </a:r>
          </a:p>
          <a:p>
            <a:pPr marL="596900" indent="-457200">
              <a:buFont typeface="+mj-lt"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знакомство с логическими операциями и приоритетом их выполнения; </a:t>
            </a:r>
          </a:p>
          <a:p>
            <a:pPr marL="596900" indent="-457200">
              <a:buFont typeface="+mj-lt"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формирование навыков формализации логических выражений; </a:t>
            </a:r>
          </a:p>
          <a:p>
            <a:pPr marL="596900" indent="-457200">
              <a:buFont typeface="+mj-lt"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освоение способа построения таблиц истинности; </a:t>
            </a:r>
          </a:p>
          <a:p>
            <a:pPr marL="596900" indent="-457200">
              <a:buFont typeface="+mj-lt"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отработка навыков построения таблиц истинности для логических выражений.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/>
        </p:nvSpPr>
        <p:spPr>
          <a:xfrm>
            <a:off x="107504" y="681442"/>
            <a:ext cx="8689872" cy="450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2000" b="1" dirty="0" smtClean="0">
                <a:solidFill>
                  <a:srgbClr val="E06666"/>
                </a:solidFill>
              </a:rPr>
              <a:t>Домашнее задание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220740" cy="341640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Выбери одно из предложенных высказываний и формализуй его, определи </a:t>
            </a:r>
            <a:r>
              <a:rPr lang="ru-RU" sz="2000" smtClean="0">
                <a:solidFill>
                  <a:schemeClr val="tx1"/>
                </a:solidFill>
              </a:rPr>
              <a:t>его значение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pPr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«Сегодня не четверг и не понедельник»</a:t>
            </a:r>
          </a:p>
          <a:p>
            <a:pPr indent="-457200">
              <a:buFont typeface="+mj-lt"/>
              <a:buAutoNum type="arabicPeriod"/>
            </a:pPr>
            <a:endParaRPr lang="ru-RU" sz="2000" dirty="0" smtClean="0">
              <a:solidFill>
                <a:schemeClr val="tx1"/>
              </a:solidFill>
            </a:endParaRPr>
          </a:p>
          <a:p>
            <a:pPr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«Родители разрешили завести или собаку, или кошку»</a:t>
            </a:r>
          </a:p>
          <a:p>
            <a:pPr indent="-457200">
              <a:buFont typeface="+mj-lt"/>
              <a:buAutoNum type="arabicPeriod"/>
            </a:pPr>
            <a:endParaRPr lang="ru-RU" sz="2000" dirty="0" smtClean="0">
              <a:solidFill>
                <a:schemeClr val="tx1"/>
              </a:solidFill>
            </a:endParaRPr>
          </a:p>
          <a:p>
            <a:pPr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«Идет дождь и крыши мокрые. Дождя нет, а крыши мокрые»  </a:t>
            </a:r>
          </a:p>
          <a:p>
            <a:pPr marL="482600" indent="-3429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Тема занятия «Элементы алгебры логики»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364756" cy="3416400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Учебные задачи: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формирование понятия «высказывание», виды высказываний;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знакомство с логическими операциями и приоритетом их выполнения;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формирование навыков формализации логических выражений;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освоение способа построения таблиц истинности;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отработка навыков построения таблиц истинности для логических выражений.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395289" y="681038"/>
            <a:ext cx="849788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000" b="1" dirty="0"/>
              <a:t>Высказывание</a:t>
            </a:r>
            <a:r>
              <a:rPr lang="ru-RU" altLang="ru-RU" sz="2000" dirty="0"/>
              <a:t> - это предложение на любом языке, содержание которого можно однозначно определить как </a:t>
            </a:r>
            <a:r>
              <a:rPr lang="ru-RU" altLang="ru-RU" sz="2000" b="1" dirty="0"/>
              <a:t>истинное</a:t>
            </a:r>
            <a:r>
              <a:rPr lang="ru-RU" altLang="ru-RU" sz="2000" dirty="0"/>
              <a:t> или </a:t>
            </a:r>
            <a:r>
              <a:rPr lang="ru-RU" altLang="ru-RU" sz="2000" b="1" dirty="0"/>
              <a:t>ложное</a:t>
            </a:r>
            <a:r>
              <a:rPr lang="ru-RU" altLang="ru-RU" sz="2000" dirty="0" smtClean="0"/>
              <a:t>.</a:t>
            </a:r>
          </a:p>
          <a:p>
            <a:pPr algn="just"/>
            <a:endParaRPr lang="ru-RU" altLang="ru-RU" sz="2000" dirty="0" smtClean="0"/>
          </a:p>
          <a:p>
            <a:pPr algn="just"/>
            <a:r>
              <a:rPr lang="ru-RU" altLang="ru-RU" sz="2000" dirty="0" smtClean="0"/>
              <a:t>В русском языке высказывания выражаются повествовательными предложениями:</a:t>
            </a:r>
          </a:p>
          <a:p>
            <a:pPr indent="266700" algn="ctr"/>
            <a:r>
              <a:rPr lang="ru-RU" altLang="ru-RU" sz="2000" b="1" i="1" dirty="0" smtClean="0">
                <a:solidFill>
                  <a:schemeClr val="folHlink"/>
                </a:solidFill>
              </a:rPr>
              <a:t>Земля вращается вокруг Солнца</a:t>
            </a:r>
            <a:r>
              <a:rPr lang="ru-RU" altLang="ru-RU" sz="2000" i="1" dirty="0" smtClean="0">
                <a:solidFill>
                  <a:schemeClr val="folHlink"/>
                </a:solidFill>
              </a:rPr>
              <a:t>.</a:t>
            </a:r>
          </a:p>
          <a:p>
            <a:pPr indent="266700" algn="ctr"/>
            <a:r>
              <a:rPr lang="ru-RU" altLang="ru-RU" sz="2000" b="1" i="1" dirty="0" smtClean="0">
                <a:solidFill>
                  <a:schemeClr val="folHlink"/>
                </a:solidFill>
              </a:rPr>
              <a:t>Москва - столица. </a:t>
            </a:r>
          </a:p>
          <a:p>
            <a:pPr algn="just"/>
            <a:r>
              <a:rPr lang="ru-RU" altLang="ru-RU" sz="2000" dirty="0" smtClean="0"/>
              <a:t>Но не всякое повествовательное предложение является высказыванием:</a:t>
            </a:r>
          </a:p>
          <a:p>
            <a:pPr indent="266700" algn="ctr"/>
            <a:r>
              <a:rPr lang="ru-RU" altLang="ru-RU" sz="2000" b="1" i="1" dirty="0" smtClean="0">
                <a:solidFill>
                  <a:schemeClr val="folHlink"/>
                </a:solidFill>
              </a:rPr>
              <a:t>Маша любит конфеты.</a:t>
            </a:r>
          </a:p>
          <a:p>
            <a:pPr algn="ctr"/>
            <a:r>
              <a:rPr lang="ru-RU" altLang="ru-RU" sz="2000" dirty="0" smtClean="0"/>
              <a:t>Побудительные и вопросительные предложения высказываниями не являются.</a:t>
            </a:r>
          </a:p>
          <a:p>
            <a:pPr indent="266700" algn="ctr"/>
            <a:r>
              <a:rPr lang="ru-RU" altLang="ru-RU" sz="2000" b="1" i="1" dirty="0" smtClean="0">
                <a:solidFill>
                  <a:schemeClr val="folHlink"/>
                </a:solidFill>
              </a:rPr>
              <a:t>Без стука не входить!</a:t>
            </a:r>
          </a:p>
          <a:p>
            <a:pPr indent="266700" algn="ctr"/>
            <a:r>
              <a:rPr lang="ru-RU" altLang="ru-RU" sz="2000" b="1" i="1" dirty="0" smtClean="0">
                <a:solidFill>
                  <a:schemeClr val="folHlink"/>
                </a:solidFill>
              </a:rPr>
              <a:t>Откройте учебники.</a:t>
            </a:r>
          </a:p>
        </p:txBody>
      </p:sp>
      <p:sp>
        <p:nvSpPr>
          <p:cNvPr id="6149" name="Заголовок 2"/>
          <p:cNvSpPr>
            <a:spLocks/>
          </p:cNvSpPr>
          <p:nvPr/>
        </p:nvSpPr>
        <p:spPr bwMode="auto">
          <a:xfrm>
            <a:off x="395536" y="141684"/>
            <a:ext cx="8291265" cy="432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3600" b="1" dirty="0">
                <a:solidFill>
                  <a:srgbClr val="002060"/>
                </a:solidFill>
                <a:latin typeface="Calibri" pitchFamily="34" charset="0"/>
              </a:rPr>
              <a:t>Высказывание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А = Март –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 = Март – не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 = Март – весенний месяц и апрель –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 = Сегодня я пойду в кино или в театр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А = Март –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 = Март – </a:t>
            </a:r>
            <a:r>
              <a:rPr lang="ru-RU" sz="2400" dirty="0" smtClean="0">
                <a:solidFill>
                  <a:srgbClr val="C00000"/>
                </a:solidFill>
              </a:rPr>
              <a:t>НЕ</a:t>
            </a:r>
            <a:r>
              <a:rPr lang="ru-RU" sz="2400" dirty="0" smtClean="0">
                <a:solidFill>
                  <a:schemeClr val="tx1"/>
                </a:solidFill>
              </a:rPr>
              <a:t>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 = Март – весенний месяц </a:t>
            </a:r>
            <a:r>
              <a:rPr lang="ru-RU" sz="2400" dirty="0" smtClean="0">
                <a:solidFill>
                  <a:srgbClr val="C00000"/>
                </a:solidFill>
              </a:rPr>
              <a:t>И</a:t>
            </a:r>
            <a:r>
              <a:rPr lang="ru-RU" sz="2400" dirty="0" smtClean="0">
                <a:solidFill>
                  <a:schemeClr val="tx1"/>
                </a:solidFill>
              </a:rPr>
              <a:t> апрель – весенний месяц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 = Сегодня я пойду в кино </a:t>
            </a:r>
            <a:r>
              <a:rPr lang="ru-RU" sz="2400" dirty="0" smtClean="0">
                <a:solidFill>
                  <a:srgbClr val="C00000"/>
                </a:solidFill>
              </a:rPr>
              <a:t>ИЛИ</a:t>
            </a:r>
            <a:r>
              <a:rPr lang="ru-RU" sz="2400" dirty="0" smtClean="0">
                <a:solidFill>
                  <a:schemeClr val="tx1"/>
                </a:solidFill>
              </a:rPr>
              <a:t> в театр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79512" y="923111"/>
            <a:ext cx="84248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2000" b="1" dirty="0" smtClean="0"/>
              <a:t>Конъюнкция</a:t>
            </a:r>
            <a:r>
              <a:rPr lang="ru-RU" altLang="ru-RU" sz="2000" dirty="0" smtClean="0"/>
              <a:t> - логическая операция, ставящая в соответствие каждым двум высказываниям новое высказывание, являющееся истинным тогда и только тогда, когда оба исходных высказывания истинны.</a:t>
            </a:r>
          </a:p>
          <a:p>
            <a:pPr algn="just">
              <a:spcBef>
                <a:spcPct val="20000"/>
              </a:spcBef>
            </a:pPr>
            <a:endParaRPr lang="ru-RU" altLang="ru-RU" sz="2000" dirty="0" smtClean="0"/>
          </a:p>
          <a:p>
            <a:pPr algn="just">
              <a:spcBef>
                <a:spcPct val="20000"/>
              </a:spcBef>
            </a:pPr>
            <a:r>
              <a:rPr lang="ru-RU" altLang="ru-RU" sz="2000" dirty="0" smtClean="0"/>
              <a:t>Другое название: </a:t>
            </a:r>
            <a:r>
              <a:rPr lang="ru-RU" altLang="ru-RU" sz="2000" b="1" dirty="0" smtClean="0"/>
              <a:t>логическое умножение</a:t>
            </a:r>
            <a:r>
              <a:rPr lang="ru-RU" altLang="ru-RU" sz="2000" b="1" i="1" dirty="0" smtClean="0"/>
              <a:t>.</a:t>
            </a:r>
          </a:p>
          <a:p>
            <a:pPr algn="just">
              <a:spcBef>
                <a:spcPct val="20000"/>
              </a:spcBef>
            </a:pPr>
            <a:endParaRPr lang="ru-RU" altLang="ru-RU" sz="2000" dirty="0" smtClean="0"/>
          </a:p>
          <a:p>
            <a:pPr algn="just">
              <a:spcBef>
                <a:spcPct val="20000"/>
              </a:spcBef>
            </a:pPr>
            <a:r>
              <a:rPr lang="ru-RU" altLang="ru-RU" sz="2000" dirty="0" smtClean="0"/>
              <a:t>Обозначения: </a:t>
            </a:r>
            <a:r>
              <a:rPr lang="ru-RU" altLang="ru-RU" sz="2000" b="1" dirty="0" smtClean="0">
                <a:sym typeface="Symbol" pitchFamily="18" charset="2"/>
              </a:rPr>
              <a:t></a:t>
            </a:r>
            <a:r>
              <a:rPr lang="en-US" altLang="ru-RU" sz="2000" b="1" dirty="0" smtClean="0"/>
              <a:t> </a:t>
            </a:r>
            <a:r>
              <a:rPr lang="ru-RU" altLang="ru-RU" sz="2000" b="1" dirty="0" smtClean="0"/>
              <a:t>, </a:t>
            </a:r>
            <a:r>
              <a:rPr lang="ru-RU" altLang="ru-RU" sz="2000" b="1" dirty="0" smtClean="0">
                <a:sym typeface="Symbol" pitchFamily="18" charset="2"/>
              </a:rPr>
              <a:t>, </a:t>
            </a:r>
            <a:r>
              <a:rPr lang="ru-RU" altLang="ru-RU" sz="2000" b="1" dirty="0" smtClean="0"/>
              <a:t>&amp;</a:t>
            </a:r>
            <a:r>
              <a:rPr lang="ru-RU" altLang="ru-RU" sz="2000" b="1" i="1" dirty="0" smtClean="0"/>
              <a:t>, </a:t>
            </a:r>
            <a:r>
              <a:rPr lang="ru-RU" altLang="ru-RU" sz="2000" b="1" dirty="0" smtClean="0"/>
              <a:t>И. </a:t>
            </a:r>
            <a:endParaRPr lang="ru-RU" altLang="ru-RU" sz="2000" b="1" dirty="0"/>
          </a:p>
        </p:txBody>
      </p:sp>
      <p:graphicFrame>
        <p:nvGraphicFramePr>
          <p:cNvPr id="69637" name="Group 5"/>
          <p:cNvGraphicFramePr>
            <a:graphicFrameLocks noGrp="1"/>
          </p:cNvGraphicFramePr>
          <p:nvPr/>
        </p:nvGraphicFramePr>
        <p:xfrm>
          <a:off x="5364088" y="3219822"/>
          <a:ext cx="2928938" cy="1638350"/>
        </p:xfrm>
        <a:graphic>
          <a:graphicData uri="http://schemas.openxmlformats.org/drawingml/2006/table">
            <a:tbl>
              <a:tblPr/>
              <a:tblGrid>
                <a:gridCol w="731838"/>
                <a:gridCol w="731837"/>
                <a:gridCol w="1465263"/>
              </a:tblGrid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&amp;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9" name="Заголовок 2"/>
          <p:cNvSpPr>
            <a:spLocks/>
          </p:cNvSpPr>
          <p:nvPr/>
        </p:nvSpPr>
        <p:spPr bwMode="auto">
          <a:xfrm>
            <a:off x="539750" y="141685"/>
            <a:ext cx="8147050" cy="37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3600" b="1" dirty="0">
                <a:solidFill>
                  <a:srgbClr val="002060"/>
                </a:solidFill>
                <a:latin typeface="Calibri" pitchFamily="34" charset="0"/>
              </a:rPr>
              <a:t>Логические операции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932040" y="2788935"/>
            <a:ext cx="35988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/>
            <a:r>
              <a:rPr lang="ru-RU" altLang="ru-RU" sz="2200" dirty="0" smtClean="0"/>
              <a:t>Таблица истинности:</a:t>
            </a:r>
            <a:endParaRPr lang="ru-RU" altLang="ru-RU" sz="2200" dirty="0"/>
          </a:p>
        </p:txBody>
      </p:sp>
      <p:sp>
        <p:nvSpPr>
          <p:cNvPr id="10275" name="Text Box 39"/>
          <p:cNvSpPr txBox="1">
            <a:spLocks noChangeArrowheads="1"/>
          </p:cNvSpPr>
          <p:nvPr/>
        </p:nvSpPr>
        <p:spPr bwMode="auto">
          <a:xfrm>
            <a:off x="6084889" y="4731544"/>
            <a:ext cx="13668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51520" y="851103"/>
            <a:ext cx="842486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2000" b="1" dirty="0"/>
              <a:t>Дизъюнкция</a:t>
            </a:r>
            <a:r>
              <a:rPr lang="ru-RU" altLang="ru-RU" sz="2000" b="1" i="1" dirty="0"/>
              <a:t> </a:t>
            </a:r>
            <a:r>
              <a:rPr lang="ru-RU" altLang="ru-RU" sz="2000" dirty="0"/>
              <a:t> - логическая операция, которая каждым двум высказываниям ставит в соответствие новое высказывание, являющееся ложным тогда и только тогда, когда оба исходных высказывания ложны</a:t>
            </a:r>
            <a:r>
              <a:rPr lang="ru-RU" altLang="ru-RU" sz="2000" dirty="0" smtClean="0"/>
              <a:t>.</a:t>
            </a:r>
          </a:p>
          <a:p>
            <a:pPr algn="just">
              <a:spcBef>
                <a:spcPct val="20000"/>
              </a:spcBef>
            </a:pPr>
            <a:endParaRPr lang="ru-RU" altLang="ru-RU" sz="2000" dirty="0"/>
          </a:p>
          <a:p>
            <a:pPr algn="just">
              <a:spcBef>
                <a:spcPct val="20000"/>
              </a:spcBef>
            </a:pPr>
            <a:r>
              <a:rPr lang="ru-RU" altLang="ru-RU" sz="2000" dirty="0"/>
              <a:t>Другое название: </a:t>
            </a:r>
            <a:r>
              <a:rPr lang="ru-RU" altLang="ru-RU" sz="2000" b="1" dirty="0"/>
              <a:t>логическое сложение</a:t>
            </a:r>
            <a:r>
              <a:rPr lang="ru-RU" altLang="ru-RU" sz="2000" dirty="0" smtClean="0"/>
              <a:t>.</a:t>
            </a:r>
          </a:p>
          <a:p>
            <a:pPr algn="just">
              <a:spcBef>
                <a:spcPct val="20000"/>
              </a:spcBef>
            </a:pPr>
            <a:endParaRPr lang="ru-RU" altLang="ru-RU" sz="2000" dirty="0"/>
          </a:p>
          <a:p>
            <a:pPr algn="just">
              <a:spcBef>
                <a:spcPct val="20000"/>
              </a:spcBef>
            </a:pPr>
            <a:r>
              <a:rPr lang="ru-RU" altLang="ru-RU" sz="2000" dirty="0"/>
              <a:t>Обозначения:  </a:t>
            </a:r>
            <a:r>
              <a:rPr lang="en-US" altLang="ru-RU" sz="2000" b="1" dirty="0"/>
              <a:t>V</a:t>
            </a:r>
            <a:r>
              <a:rPr lang="ru-RU" altLang="ru-RU" sz="2000" b="1" dirty="0"/>
              <a:t>, |,  ИЛИ, +.</a:t>
            </a:r>
            <a:r>
              <a:rPr lang="ru-RU" altLang="ru-RU" sz="2000" dirty="0"/>
              <a:t> </a:t>
            </a:r>
          </a:p>
        </p:txBody>
      </p:sp>
      <p:graphicFrame>
        <p:nvGraphicFramePr>
          <p:cNvPr id="68613" name="Group 5"/>
          <p:cNvGraphicFramePr>
            <a:graphicFrameLocks noGrp="1"/>
          </p:cNvGraphicFramePr>
          <p:nvPr/>
        </p:nvGraphicFramePr>
        <p:xfrm>
          <a:off x="5292080" y="3075806"/>
          <a:ext cx="3240087" cy="1638350"/>
        </p:xfrm>
        <a:graphic>
          <a:graphicData uri="http://schemas.openxmlformats.org/drawingml/2006/table">
            <a:tbl>
              <a:tblPr/>
              <a:tblGrid>
                <a:gridCol w="1081087"/>
                <a:gridCol w="1077913"/>
                <a:gridCol w="1081087"/>
              </a:tblGrid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3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3" name="Заголовок 2"/>
          <p:cNvSpPr>
            <a:spLocks/>
          </p:cNvSpPr>
          <p:nvPr/>
        </p:nvSpPr>
        <p:spPr bwMode="auto">
          <a:xfrm>
            <a:off x="539750" y="141685"/>
            <a:ext cx="8147050" cy="37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3600" b="1" dirty="0">
                <a:solidFill>
                  <a:srgbClr val="002060"/>
                </a:solidFill>
                <a:latin typeface="Calibri" pitchFamily="34" charset="0"/>
              </a:rPr>
              <a:t>Логические операции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004048" y="2571750"/>
            <a:ext cx="35988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/>
            <a:r>
              <a:rPr lang="ru-RU" altLang="ru-RU" sz="2200" dirty="0"/>
              <a:t>Таблица истинности: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51520" y="771550"/>
            <a:ext cx="835183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2000" b="1" dirty="0"/>
              <a:t>Инверсия</a:t>
            </a:r>
            <a:r>
              <a:rPr lang="ru-RU" altLang="ru-RU" sz="2000" dirty="0"/>
              <a:t> - логическая операция, которая каждому высказыванию ставит в соответствие новое высказывание, значение которого противоположно </a:t>
            </a:r>
            <a:r>
              <a:rPr lang="ru-RU" altLang="ru-RU" sz="2000" dirty="0" smtClean="0"/>
              <a:t>исходному.</a:t>
            </a:r>
          </a:p>
          <a:p>
            <a:pPr algn="just">
              <a:spcBef>
                <a:spcPct val="20000"/>
              </a:spcBef>
            </a:pPr>
            <a:endParaRPr lang="ru-RU" altLang="ru-RU" sz="2000" dirty="0"/>
          </a:p>
          <a:p>
            <a:pPr algn="just">
              <a:spcBef>
                <a:spcPct val="20000"/>
              </a:spcBef>
            </a:pPr>
            <a:r>
              <a:rPr lang="ru-RU" altLang="ru-RU" sz="2000" dirty="0"/>
              <a:t>Другое название: </a:t>
            </a:r>
            <a:r>
              <a:rPr lang="ru-RU" altLang="ru-RU" sz="2000" b="1" dirty="0"/>
              <a:t>логическое отрицание</a:t>
            </a:r>
            <a:r>
              <a:rPr lang="ru-RU" altLang="ru-RU" sz="2000" b="1" i="1" dirty="0" smtClean="0"/>
              <a:t>.</a:t>
            </a:r>
          </a:p>
          <a:p>
            <a:pPr algn="just">
              <a:spcBef>
                <a:spcPct val="20000"/>
              </a:spcBef>
            </a:pPr>
            <a:endParaRPr lang="ru-RU" altLang="ru-RU" sz="2000" b="1" i="1" dirty="0"/>
          </a:p>
          <a:p>
            <a:pPr algn="just">
              <a:spcBef>
                <a:spcPct val="20000"/>
              </a:spcBef>
            </a:pPr>
            <a:r>
              <a:rPr lang="ru-RU" altLang="ru-RU" sz="2000" dirty="0"/>
              <a:t>Обозначения: </a:t>
            </a:r>
            <a:r>
              <a:rPr lang="ru-RU" altLang="ru-RU" sz="2000" b="1" dirty="0"/>
              <a:t>НЕ,  </a:t>
            </a:r>
            <a:r>
              <a:rPr lang="en-US" altLang="ru-RU" sz="2000" b="1" dirty="0"/>
              <a:t>¬</a:t>
            </a:r>
            <a:r>
              <a:rPr lang="ru-RU" altLang="ru-RU" sz="2000" b="1" dirty="0"/>
              <a:t> , </a:t>
            </a:r>
            <a:r>
              <a:rPr lang="en-US" altLang="ru-RU" sz="2000" b="1" dirty="0"/>
              <a:t>¯</a:t>
            </a:r>
            <a:r>
              <a:rPr lang="ru-RU" altLang="ru-RU" sz="2000" dirty="0"/>
              <a:t>  . </a:t>
            </a:r>
          </a:p>
        </p:txBody>
      </p:sp>
      <p:graphicFrame>
        <p:nvGraphicFramePr>
          <p:cNvPr id="67589" name="Group 5"/>
          <p:cNvGraphicFramePr>
            <a:graphicFrameLocks noGrp="1"/>
          </p:cNvGraphicFramePr>
          <p:nvPr/>
        </p:nvGraphicFramePr>
        <p:xfrm>
          <a:off x="6012160" y="3291830"/>
          <a:ext cx="2655887" cy="983028"/>
        </p:xfrm>
        <a:graphic>
          <a:graphicData uri="http://schemas.openxmlformats.org/drawingml/2006/table">
            <a:tbl>
              <a:tblPr/>
              <a:tblGrid>
                <a:gridCol w="1328737"/>
                <a:gridCol w="1327150"/>
              </a:tblGrid>
              <a:tr h="32035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T="34298" marB="3429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Ā</a:t>
                      </a:r>
                    </a:p>
                  </a:txBody>
                  <a:tcPr marT="34298" marB="3429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2035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8" marB="3429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T="34298" marB="3429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1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8" marB="3429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T="34298" marB="3429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07" name="Заголовок 2"/>
          <p:cNvSpPr>
            <a:spLocks/>
          </p:cNvSpPr>
          <p:nvPr/>
        </p:nvSpPr>
        <p:spPr bwMode="auto">
          <a:xfrm>
            <a:off x="539750" y="141685"/>
            <a:ext cx="8147050" cy="37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3600" b="1" dirty="0">
                <a:solidFill>
                  <a:srgbClr val="002060"/>
                </a:solidFill>
                <a:latin typeface="Calibri" pitchFamily="34" charset="0"/>
              </a:rPr>
              <a:t>Логические операции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364088" y="2787774"/>
            <a:ext cx="35988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1950" algn="just"/>
            <a:r>
              <a:rPr lang="ru-RU" altLang="ru-RU" sz="2200" dirty="0"/>
              <a:t>Таблица истинности: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123478"/>
            <a:ext cx="8520600" cy="5727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Логическое выражение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11700" y="771550"/>
            <a:ext cx="8508772" cy="410445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Логическое выражение </a:t>
            </a:r>
            <a:r>
              <a:rPr lang="ru-RU" sz="2000" dirty="0" smtClean="0">
                <a:solidFill>
                  <a:schemeClr val="tx1"/>
                </a:solidFill>
              </a:rPr>
              <a:t>– запись логических операций над логическими переменными (может быть на естественном языке или на математическом). </a:t>
            </a:r>
          </a:p>
          <a:p>
            <a:pPr algn="ctr">
              <a:buNone/>
            </a:pPr>
            <a:endParaRPr lang="ru-RU" altLang="ru-RU" sz="2000" b="1" i="1" dirty="0" smtClean="0">
              <a:solidFill>
                <a:schemeClr val="folHlink"/>
              </a:solidFill>
            </a:endParaRPr>
          </a:p>
          <a:p>
            <a:pPr algn="ctr">
              <a:buNone/>
            </a:pPr>
            <a:r>
              <a:rPr lang="ru-RU" altLang="ru-RU" sz="2000" b="1" i="1" dirty="0" smtClean="0">
                <a:solidFill>
                  <a:schemeClr val="folHlink"/>
                </a:solidFill>
              </a:rPr>
              <a:t>На уроке физики ученики выполняли лабораторную работу и сообщали результаты исследований учителю.</a:t>
            </a:r>
          </a:p>
          <a:p>
            <a:pPr algn="ctr">
              <a:buNone/>
            </a:pPr>
            <a:endParaRPr lang="ru-RU" altLang="ru-RU" sz="2000" b="1" i="1" dirty="0" smtClean="0">
              <a:solidFill>
                <a:schemeClr val="folHlink"/>
              </a:solidFill>
            </a:endParaRPr>
          </a:p>
          <a:p>
            <a:r>
              <a:rPr lang="ru-RU" altLang="ru-RU" sz="2000" b="1" i="1" dirty="0" smtClean="0">
                <a:solidFill>
                  <a:schemeClr val="folHlink"/>
                </a:solidFill>
              </a:rPr>
              <a:t>А = На уроке физики ученики выполняли лабораторную работу </a:t>
            </a:r>
          </a:p>
          <a:p>
            <a:r>
              <a:rPr lang="ru-RU" altLang="ru-RU" sz="2000" b="1" i="1" dirty="0" smtClean="0">
                <a:solidFill>
                  <a:schemeClr val="folHlink"/>
                </a:solidFill>
              </a:rPr>
              <a:t>В = На уроке физики ученики сообщали результаты исследований учителю</a:t>
            </a:r>
          </a:p>
          <a:p>
            <a:endParaRPr lang="ru-RU" altLang="ru-RU" sz="2000" b="1" i="1" dirty="0" smtClean="0">
              <a:solidFill>
                <a:schemeClr val="folHlink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931790"/>
            <a:ext cx="9429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595</Words>
  <Application>Microsoft Office PowerPoint</Application>
  <PresentationFormat>Экран (16:9)</PresentationFormat>
  <Paragraphs>184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Simple Light</vt:lpstr>
      <vt:lpstr>Что общего между этими объектами? </vt:lpstr>
      <vt:lpstr>Тема занятия «Элементы алгебры логики»</vt:lpstr>
      <vt:lpstr>Слайд 3</vt:lpstr>
      <vt:lpstr>Слайд 4</vt:lpstr>
      <vt:lpstr>Слайд 5</vt:lpstr>
      <vt:lpstr>Слайд 6</vt:lpstr>
      <vt:lpstr>Слайд 7</vt:lpstr>
      <vt:lpstr>Слайд 8</vt:lpstr>
      <vt:lpstr>Логическое выражение</vt:lpstr>
      <vt:lpstr>Задание 1. Определить является ли предложение высказыванием. Если да, то формализовать его на языке алгебры логики</vt:lpstr>
      <vt:lpstr>Решение:</vt:lpstr>
      <vt:lpstr>Задание 2. Определить значение выражения</vt:lpstr>
      <vt:lpstr>Решение:</vt:lpstr>
      <vt:lpstr>Тема занятия «Элементы алгебры логики»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Slavik</dc:creator>
  <cp:lastModifiedBy>ИНФО</cp:lastModifiedBy>
  <cp:revision>62</cp:revision>
  <dcterms:modified xsi:type="dcterms:W3CDTF">2023-06-03T07:51:39Z</dcterms:modified>
</cp:coreProperties>
</file>