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7" y="-3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E49D1E1-D1BE-432F-AD02-BC0D2C68A689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8A91340-7A4D-4386-BAE4-066342BD94E0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5684420-C98B-4846-9ACD-237523E6B903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11A189B-41C1-4285-94B1-25B77E3F4B71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902C3A7-8EC2-42F9-91B4-EC4EBAA05DAE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A1D5E15-7982-476B-BD05-78714980B68E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0667B65-64A9-4747-BD50-E22D97D0A47D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A090C08-B514-4E08-BC0B-0BC8CEFF2833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09B1306-CD19-43CD-8BD0-80CE580978C1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87F0ABB-0C6F-474D-87DA-454F43A0890E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C8DC2DF-BBFB-4F96-AA05-2EE937F8EC95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B557CFF-49FA-46C5-8D0B-FC5A9A9B38DE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6773244-E7AB-4D0E-9814-5A711F76029D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2DB1121-6214-4B48-84FF-03A91718BC4C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A30C250-98F2-4B7A-976F-76C15D926856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0BAD2C0-1B04-4D68-A0F2-8FC21A0EFA9D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FAFDE64-6898-4D51-BCF1-FBB436C50F64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43F9B59-6E47-4A51-BC02-8E2855BC314D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CD423AA-9595-4AA1-8352-5ED0C4416863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C2B93F5-809A-4A34-A499-8B423D3BC434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C518100-AFF8-47D2-944A-01E65F33887D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C9D88E1-A885-4242-B5F3-EB8890AD5233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FBBB7EE-6501-4761-95CA-A376DB8318CF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6EEE2D4-0DC7-4D20-B2DE-5590D4000452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75576B50-9E60-4E93-8BC4-92BA096DE321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377D874-A1CE-4EC8-9B15-1C9BBE2D281C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0703C32-8606-44EA-B6EB-B0A3C2D0BF2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23DA4BC-262E-4DFF-BC90-6405C4CFBD23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3D2EFA7-2112-4D4E-8CC6-582044E443DC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BABD153-0D9B-447C-A330-C071AE3BED25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A7156AD0-D2C0-4DE7-B972-06444A20719C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BBA53D4-BDD3-4F4C-A9B9-498597FE4941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839DEBF-EFEB-41E9-B3DE-27B97B866F03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7C28567-713B-4347-8F5D-76362FA5497A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172F61D7-6101-4A57-A353-F106581E6CE9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AAD9DE4D-7F68-4708-AD7A-297251401F0E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48DDD8E-FF73-48A8-B31D-DE6632A5AFB9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A1BF8A4-AF2A-4921-BFD7-7D0C7A07F53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01BEC227-571E-4759-981C-76797B38C6FF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6C57CB9-7252-4C25-9E15-4A941DE52AEE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DE3803A-7337-4560-A781-22869DFD947F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92722D2-A077-4398-892C-11AECEF30552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E992F8BC-F406-4700-A961-54D8A8B6729C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13C728B-D454-4B5F-B092-989BAA22AC50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667941F-7DB3-4786-A2D9-CA2C0B93B610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699FED3-3217-467C-A826-43B96B7AEBC0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36870F3-80AF-4AF5-A1FE-6AC58E60700E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CE6FEF9-B7CA-4124-B9B0-1C98BF8FED24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 hidden="1"/>
          <p:cNvSpPr/>
          <p:nvPr/>
        </p:nvSpPr>
        <p:spPr>
          <a:xfrm>
            <a:off x="0" y="758880"/>
            <a:ext cx="3443040" cy="5330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Rectangle 37" hidden="1"/>
          <p:cNvSpPr/>
          <p:nvPr/>
        </p:nvSpPr>
        <p:spPr>
          <a:xfrm>
            <a:off x="11815920" y="758880"/>
            <a:ext cx="383400" cy="533016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Rectangle 6"/>
          <p:cNvSpPr/>
          <p:nvPr/>
        </p:nvSpPr>
        <p:spPr>
          <a:xfrm>
            <a:off x="0" y="762120"/>
            <a:ext cx="9140760" cy="53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Rectangle 7"/>
          <p:cNvSpPr/>
          <p:nvPr/>
        </p:nvSpPr>
        <p:spPr>
          <a:xfrm>
            <a:off x="9270360" y="762120"/>
            <a:ext cx="2924640" cy="533340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3869280" y="6356520"/>
            <a:ext cx="591084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6" name="PlaceHolder 3"/>
          <p:cNvSpPr>
            <a:spLocks noGrp="1"/>
          </p:cNvSpPr>
          <p:nvPr>
            <p:ph type="sldNum" idx="2"/>
          </p:nvPr>
        </p:nvSpPr>
        <p:spPr>
          <a:xfrm>
            <a:off x="10634040" y="6356520"/>
            <a:ext cx="15303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1" strike="noStrike" spc="-1">
                <a:solidFill>
                  <a:srgbClr val="40BAD2"/>
                </a:solidFill>
                <a:latin typeface="Corbe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087380C-B59A-4845-A079-A8D79B8E82D4}" type="slidenum">
              <a:rPr lang="en-US" sz="1200" b="1" strike="noStrike" spc="-1">
                <a:solidFill>
                  <a:srgbClr val="40BAD2"/>
                </a:solidFill>
                <a:latin typeface="Corbel"/>
              </a:rPr>
              <a:pPr algn="r">
                <a:lnSpc>
                  <a:spcPct val="100000"/>
                </a:lnSpc>
                <a:buNone/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3"/>
          </p:nvPr>
        </p:nvSpPr>
        <p:spPr>
          <a:xfrm>
            <a:off x="26244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/>
          <p:nvPr/>
        </p:nvSpPr>
        <p:spPr>
          <a:xfrm>
            <a:off x="0" y="758880"/>
            <a:ext cx="3443040" cy="5330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Rectangle 37"/>
          <p:cNvSpPr/>
          <p:nvPr/>
        </p:nvSpPr>
        <p:spPr>
          <a:xfrm>
            <a:off x="11815920" y="758880"/>
            <a:ext cx="383400" cy="533016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PlaceHolder 1"/>
          <p:cNvSpPr>
            <a:spLocks noGrp="1"/>
          </p:cNvSpPr>
          <p:nvPr>
            <p:ph type="ftr" idx="4"/>
          </p:nvPr>
        </p:nvSpPr>
        <p:spPr>
          <a:xfrm>
            <a:off x="3869280" y="6356520"/>
            <a:ext cx="591084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8" name="PlaceHolder 2"/>
          <p:cNvSpPr>
            <a:spLocks noGrp="1"/>
          </p:cNvSpPr>
          <p:nvPr>
            <p:ph type="sldNum" idx="5"/>
          </p:nvPr>
        </p:nvSpPr>
        <p:spPr>
          <a:xfrm>
            <a:off x="10634040" y="6356520"/>
            <a:ext cx="15303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1" strike="noStrike" spc="-1">
                <a:solidFill>
                  <a:srgbClr val="40BAD2"/>
                </a:solidFill>
                <a:latin typeface="Corbe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216BE7-EF64-449E-9828-72B4C50415A3}" type="slidenum">
              <a:rPr lang="en-US" sz="1200" b="1" strike="noStrike" spc="-1">
                <a:solidFill>
                  <a:srgbClr val="40BAD2"/>
                </a:solidFill>
                <a:latin typeface="Corbel"/>
              </a:rPr>
              <a:pPr algn="r">
                <a:lnSpc>
                  <a:spcPct val="100000"/>
                </a:lnSpc>
                <a:buNone/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dt" idx="6"/>
          </p:nvPr>
        </p:nvSpPr>
        <p:spPr>
          <a:xfrm>
            <a:off x="26244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685800" lvl="1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E607A09-4083-4B54-A430-040AC4BD87A8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  <a:buNone/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6"/>
          <p:cNvSpPr/>
          <p:nvPr/>
        </p:nvSpPr>
        <p:spPr>
          <a:xfrm>
            <a:off x="0" y="758880"/>
            <a:ext cx="3443040" cy="5330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Rectangle 37"/>
          <p:cNvSpPr/>
          <p:nvPr/>
        </p:nvSpPr>
        <p:spPr>
          <a:xfrm>
            <a:off x="11815920" y="758880"/>
            <a:ext cx="383400" cy="533016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PlaceHolder 1"/>
          <p:cNvSpPr>
            <a:spLocks noGrp="1"/>
          </p:cNvSpPr>
          <p:nvPr>
            <p:ph type="ftr" idx="10"/>
          </p:nvPr>
        </p:nvSpPr>
        <p:spPr>
          <a:xfrm>
            <a:off x="3869280" y="6356520"/>
            <a:ext cx="591084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32" name="PlaceHolder 2"/>
          <p:cNvSpPr>
            <a:spLocks noGrp="1"/>
          </p:cNvSpPr>
          <p:nvPr>
            <p:ph type="sldNum" idx="11"/>
          </p:nvPr>
        </p:nvSpPr>
        <p:spPr>
          <a:xfrm>
            <a:off x="10634040" y="6356520"/>
            <a:ext cx="15303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1" strike="noStrike" spc="-1">
                <a:solidFill>
                  <a:srgbClr val="40BAD2"/>
                </a:solidFill>
                <a:latin typeface="Corbe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53B3FAD0-5291-427E-90E1-67B3A08BFA04}" type="slidenum">
              <a:rPr lang="en-US" sz="1200" b="1" strike="noStrike" spc="-1">
                <a:solidFill>
                  <a:srgbClr val="40BAD2"/>
                </a:solidFill>
                <a:latin typeface="Corbel"/>
              </a:rPr>
              <a:pPr algn="r">
                <a:lnSpc>
                  <a:spcPct val="100000"/>
                </a:lnSpc>
                <a:buNone/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dt" idx="12"/>
          </p:nvPr>
        </p:nvSpPr>
        <p:spPr>
          <a:xfrm>
            <a:off x="26244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3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1069920" y="1298520"/>
            <a:ext cx="7314480" cy="3254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100">
                <a:solidFill>
                  <a:srgbClr val="FFFFFF"/>
                </a:solidFill>
                <a:latin typeface="Corbel"/>
              </a:rPr>
              <a:t>Программирование робототехнических устройств на базе квадрокоптера </a:t>
            </a:r>
            <a:r>
              <a:rPr lang="en-US" sz="3200" b="0" strike="noStrike" spc="-100">
                <a:solidFill>
                  <a:srgbClr val="FFFFFF"/>
                </a:solidFill>
                <a:latin typeface="Corbel"/>
              </a:rPr>
              <a:t>Tello Edu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Основные понятия</a:t>
            </a:r>
            <a:r>
              <a:t/>
            </a:r>
            <a:br/>
            <a:endParaRPr lang="ru-RU" sz="3200" b="0" strike="noStrike" spc="-1">
              <a:latin typeface="Arial"/>
            </a:endParaRPr>
          </a:p>
        </p:txBody>
      </p:sp>
      <p:pic>
        <p:nvPicPr>
          <p:cNvPr id="192" name="Объект 3"/>
          <p:cNvPicPr/>
          <p:nvPr/>
        </p:nvPicPr>
        <p:blipFill>
          <a:blip r:embed="rId2" cstate="print"/>
          <a:stretch/>
        </p:blipFill>
        <p:spPr>
          <a:xfrm>
            <a:off x="4407120" y="1816200"/>
            <a:ext cx="6028560" cy="4742640"/>
          </a:xfrm>
          <a:prstGeom prst="rect">
            <a:avLst/>
          </a:prstGeom>
          <a:ln w="0">
            <a:noFill/>
          </a:ln>
        </p:spPr>
      </p:pic>
      <p:sp>
        <p:nvSpPr>
          <p:cNvPr id="193" name="Прямоугольник 4"/>
          <p:cNvSpPr/>
          <p:nvPr/>
        </p:nvSpPr>
        <p:spPr>
          <a:xfrm>
            <a:off x="3975480" y="1123920"/>
            <a:ext cx="6095160" cy="91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Изучите руководство пользователя и определите номера позиций основных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элементов (рис. 4).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О безопасности</a:t>
            </a:r>
            <a:r>
              <a:t/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6436440" cy="4321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- Не начинайте полёт, если заряд аккумулятора меньше 30 %.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- Существует опасность возгорания или взрыва с химическим ожогом при повреждении аккумулятора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- Помните, что ваши пальцы и пропеллеры не созданы друг для друга.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-Берегите глаза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- Запускайте квадрокоптер в специальной зоне для полетов.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96" name="Рисунок 3"/>
          <p:cNvPicPr/>
          <p:nvPr/>
        </p:nvPicPr>
        <p:blipFill>
          <a:blip r:embed="rId2" cstate="print"/>
          <a:stretch/>
        </p:blipFill>
        <p:spPr>
          <a:xfrm>
            <a:off x="9900000" y="4860000"/>
            <a:ext cx="1501560" cy="1415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Закон Мёрфи</a:t>
            </a:r>
            <a:r>
              <a:t/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6000"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1" strike="noStrike" spc="-1">
                <a:solidFill>
                  <a:srgbClr val="595959"/>
                </a:solidFill>
                <a:latin typeface="Corbel"/>
              </a:rPr>
              <a:t>«Всё, что может пойти не так, пойдёт не так»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Следствия из закона: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Всё, что может пойти не так, пойдёт не так.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Всё не так легко, как кажется...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Всякая работа требует больше времени, чем вы думаете.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Из всех возможных неприятностей произойдёт именно та, ущерб от которой больше.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Если четыре причины возможных неприятностей заранее устранены, то всегда найдётся пятая.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Предоставленные сами себе события имеют тенденцию развиваться от плохого к худшему.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Как только вы принимаетесь делать какую-то работу, находится другая, которую надо сделать ещё раньше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. • Всякое решение плодит новые проблемы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Закон Мёрфи</a:t>
            </a:r>
            <a:r>
              <a:t/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6000"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1" strike="noStrike" spc="-1">
                <a:solidFill>
                  <a:srgbClr val="595959"/>
                </a:solidFill>
                <a:latin typeface="Corbel"/>
              </a:rPr>
              <a:t>«Всё, что может пойти не так, пойдёт не так»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Следствия из закона: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Всё, что может пойти не так, пойдёт не так.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Всё не так легко, как кажется...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Всякая работа требует больше времени, чем вы думаете.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Из всех возможных неприятностей произойдёт именно та, ущерб от которой больше.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• Если четыре причины возможных неприятностей заранее устранены, то всегда найдётся пятая.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Предоставленные сами себе события имеют тенденцию развиваться от плохого к худшему.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• Как только вы принимаетесь делать какую-то работу, находится другая, которую надо сделать ещё раньше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. • Всякое решение плодит новые проблемы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SDK — система команд исполнителя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02" name="Рисунок 201"/>
          <p:cNvPicPr/>
          <p:nvPr/>
        </p:nvPicPr>
        <p:blipFill>
          <a:blip r:embed="rId2" cstate="print"/>
          <a:stretch/>
        </p:blipFill>
        <p:spPr>
          <a:xfrm>
            <a:off x="4110120" y="720000"/>
            <a:ext cx="6149880" cy="5362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Для написания программ для Телло, которые он сможет выполнять, нам потребуется Python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Нам нужно скачать с сайта https://www.python.org/ и установить интерпретатор языка Python.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Для написания программ для Телло, которые он сможет выполнять, нам потребуется Python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Нам нужно скачать с сайта https://www.python.org/ и установить интерпретатор языка Python.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08" name="Объект 20"/>
          <p:cNvPicPr/>
          <p:nvPr/>
        </p:nvPicPr>
        <p:blipFill>
          <a:blip r:embed="rId2" cstate="print"/>
          <a:stretch/>
        </p:blipFill>
        <p:spPr>
          <a:xfrm>
            <a:off x="3438360" y="1123920"/>
            <a:ext cx="8071920" cy="402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10" name="Объект 2"/>
          <p:cNvPicPr/>
          <p:nvPr/>
        </p:nvPicPr>
        <p:blipFill>
          <a:blip r:embed="rId2" cstate="print"/>
          <a:stretch/>
        </p:blipFill>
        <p:spPr>
          <a:xfrm>
            <a:off x="3817080" y="1124280"/>
            <a:ext cx="7166520" cy="4255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3780000" y="1303920"/>
            <a:ext cx="7920000" cy="4096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Для программирования нашего дрона будем использовать кроссплатформенную IDE PyCharm. Нам интересна версия PyCharm Community Edition, так как именно она является общедоступной и бесплатной. Скачать её можно с сайта производителя: https://www.jetbrains.com/pycharm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История развития БПЛА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74" name="TextBox 4"/>
          <p:cNvSpPr/>
          <p:nvPr/>
        </p:nvSpPr>
        <p:spPr>
          <a:xfrm>
            <a:off x="4049640" y="1716120"/>
            <a:ext cx="7000920" cy="3381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1.1849 год–начало ХХ века — попытки и экспериментальные опыты по созданию БПЛА, формирование теоретических основ аэродинамики, теории полета и расчета самолета в работах ученых.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2.Начало ХХ века — 1945 год — разработка БПЛА военного назначения (самолетов-снарядов с небольшой дальностью и продолжительностью полета).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3.1945–1960 годы — период расширения классификации БПЛА по назначению и создание их преимущественно для разведывательных операций.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4.1960 годы — наши дни — расширение классификации и усовершенствование БПЛА, начало массового использования для решения задач невоенного характера.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14" name="Объект 1"/>
          <p:cNvPicPr/>
          <p:nvPr/>
        </p:nvPicPr>
        <p:blipFill>
          <a:blip r:embed="rId2" cstate="print"/>
          <a:stretch/>
        </p:blipFill>
        <p:spPr>
          <a:xfrm>
            <a:off x="3886200" y="1253880"/>
            <a:ext cx="7857360" cy="4128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16" name="Объект 5"/>
          <p:cNvPicPr/>
          <p:nvPr/>
        </p:nvPicPr>
        <p:blipFill>
          <a:blip r:embed="rId2" cstate="print"/>
          <a:stretch/>
        </p:blipFill>
        <p:spPr>
          <a:xfrm>
            <a:off x="4205520" y="1123920"/>
            <a:ext cx="7209720" cy="5028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18" name="Объект 6"/>
          <p:cNvPicPr/>
          <p:nvPr/>
        </p:nvPicPr>
        <p:blipFill>
          <a:blip r:embed="rId2" cstate="print"/>
          <a:stretch/>
        </p:blipFill>
        <p:spPr>
          <a:xfrm>
            <a:off x="3953880" y="939240"/>
            <a:ext cx="7384680" cy="5082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20" name="Объект 7"/>
          <p:cNvPicPr/>
          <p:nvPr/>
        </p:nvPicPr>
        <p:blipFill>
          <a:blip r:embed="rId2" cstate="print"/>
          <a:stretch/>
        </p:blipFill>
        <p:spPr>
          <a:xfrm>
            <a:off x="4241160" y="706320"/>
            <a:ext cx="5829840" cy="4182120"/>
          </a:xfrm>
          <a:prstGeom prst="rect">
            <a:avLst/>
          </a:prstGeom>
          <a:ln w="0">
            <a:noFill/>
          </a:ln>
        </p:spPr>
      </p:pic>
      <p:pic>
        <p:nvPicPr>
          <p:cNvPr id="221" name="Рисунок 4"/>
          <p:cNvPicPr/>
          <p:nvPr/>
        </p:nvPicPr>
        <p:blipFill>
          <a:blip r:embed="rId3" cstate="print"/>
          <a:stretch/>
        </p:blipFill>
        <p:spPr>
          <a:xfrm>
            <a:off x="5566680" y="4889880"/>
            <a:ext cx="3514320" cy="1447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23" name="Объект 8"/>
          <p:cNvPicPr/>
          <p:nvPr/>
        </p:nvPicPr>
        <p:blipFill>
          <a:blip r:embed="rId2" cstate="print"/>
          <a:stretch/>
        </p:blipFill>
        <p:spPr>
          <a:xfrm>
            <a:off x="4394160" y="1123920"/>
            <a:ext cx="6437160" cy="4780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25" name="Объект 9"/>
          <p:cNvPicPr/>
          <p:nvPr/>
        </p:nvPicPr>
        <p:blipFill>
          <a:blip r:embed="rId2" cstate="print"/>
          <a:stretch/>
        </p:blipFill>
        <p:spPr>
          <a:xfrm>
            <a:off x="4248720" y="1123920"/>
            <a:ext cx="6485400" cy="4600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ПО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27" name="Объект 10"/>
          <p:cNvPicPr/>
          <p:nvPr/>
        </p:nvPicPr>
        <p:blipFill>
          <a:blip r:embed="rId2" cstate="print"/>
          <a:stretch/>
        </p:blipFill>
        <p:spPr>
          <a:xfrm>
            <a:off x="3529800" y="954000"/>
            <a:ext cx="8097480" cy="4339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29" name="Объект 11"/>
          <p:cNvSpPr txBox="1"/>
          <p:nvPr/>
        </p:nvSpPr>
        <p:spPr>
          <a:xfrm>
            <a:off x="3358440" y="1260000"/>
            <a:ext cx="8341560" cy="414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8000"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Нам нужно добавить в проект три дополнительные библиотеки: djitellopy, numpy, opencv-python.</a:t>
            </a:r>
            <a:endParaRPr lang="ru-RU" sz="2800" b="0" strike="noStrike" spc="-1">
              <a:latin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О них нужно сказать несколько слов. </a:t>
            </a:r>
            <a:endParaRPr lang="ru-RU" sz="2800" b="0" strike="noStrike" spc="-1">
              <a:latin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Первая, как видно из названия, содержит команды управления дроном Телло. Они позволят дрону летать. </a:t>
            </a:r>
            <a:endParaRPr lang="ru-RU" sz="2800" b="0" strike="noStrike" spc="-1">
              <a:latin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Третья — OpenCV (Open Source Computer Vision Library) — библиотека компьютерного зрения и обработки изображений. Вы же понимаете, что у Телло есть камера. Она снимает фото и видео. А их обработка — это самое интересное и захватывающее! </a:t>
            </a:r>
            <a:endParaRPr lang="ru-RU" sz="2800" b="0" strike="noStrike" spc="-1">
              <a:latin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NumPy (Numeric Python) обеспечивает поддержку многих востребованных математических функций, работу с многомерными массивами и т. д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31" name="Объект 12"/>
          <p:cNvSpPr txBox="1"/>
          <p:nvPr/>
        </p:nvSpPr>
        <p:spPr>
          <a:xfrm>
            <a:off x="3420000" y="1123920"/>
            <a:ext cx="8341560" cy="357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Нажмите File -</a:t>
            </a: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&gt;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Settings и установите пакеты с необходимыми библиотеками. Используйте строку поиска и при указании библиотеки не забывайте нажимать «Install Package» (установить пакет).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33" name="Объект 13"/>
          <p:cNvPicPr/>
          <p:nvPr/>
        </p:nvPicPr>
        <p:blipFill>
          <a:blip r:embed="rId2" cstate="print"/>
          <a:stretch/>
        </p:blipFill>
        <p:spPr>
          <a:xfrm>
            <a:off x="3600360" y="1440360"/>
            <a:ext cx="7934760" cy="4992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Классификация БПЛА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76" name="Объект 4"/>
          <p:cNvPicPr/>
          <p:nvPr/>
        </p:nvPicPr>
        <p:blipFill>
          <a:blip r:embed="rId2" cstate="print"/>
          <a:stretch/>
        </p:blipFill>
        <p:spPr>
          <a:xfrm>
            <a:off x="4141080" y="1032120"/>
            <a:ext cx="6674400" cy="5263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35" name="Объект 14"/>
          <p:cNvPicPr/>
          <p:nvPr/>
        </p:nvPicPr>
        <p:blipFill>
          <a:blip r:embed="rId2" cstate="print"/>
          <a:stretch/>
        </p:blipFill>
        <p:spPr>
          <a:xfrm>
            <a:off x="3693600" y="1080000"/>
            <a:ext cx="7332120" cy="4744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37" name="Объект 15"/>
          <p:cNvPicPr/>
          <p:nvPr/>
        </p:nvPicPr>
        <p:blipFill>
          <a:blip r:embed="rId2" cstate="print"/>
          <a:stretch/>
        </p:blipFill>
        <p:spPr>
          <a:xfrm>
            <a:off x="3438000" y="930960"/>
            <a:ext cx="8318160" cy="2313000"/>
          </a:xfrm>
          <a:prstGeom prst="rect">
            <a:avLst/>
          </a:prstGeom>
          <a:ln w="0">
            <a:noFill/>
          </a:ln>
        </p:spPr>
      </p:pic>
      <p:sp>
        <p:nvSpPr>
          <p:cNvPr id="238" name="Прямоугольник 3"/>
          <p:cNvSpPr/>
          <p:nvPr/>
        </p:nvSpPr>
        <p:spPr>
          <a:xfrm>
            <a:off x="4145400" y="3560400"/>
            <a:ext cx="6095520" cy="91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После выбора каждой из трёх библиотек нажимайте кнопку установки пакета. Далее закройте окно установки пакетов (используйте «крестик» в интерфейсе) и нажмите «OK»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Установка библиотек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40" name="Объект 16"/>
          <p:cNvPicPr/>
          <p:nvPr/>
        </p:nvPicPr>
        <p:blipFill>
          <a:blip r:embed="rId2" cstate="print"/>
          <a:stretch/>
        </p:blipFill>
        <p:spPr>
          <a:xfrm>
            <a:off x="3587400" y="1400400"/>
            <a:ext cx="8053200" cy="2374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Подключаем Tello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42" name="Рисунок 2"/>
          <p:cNvPicPr/>
          <p:nvPr/>
        </p:nvPicPr>
        <p:blipFill>
          <a:blip r:embed="rId2" cstate="print"/>
          <a:stretch/>
        </p:blipFill>
        <p:spPr>
          <a:xfrm>
            <a:off x="4263840" y="1019520"/>
            <a:ext cx="6215040" cy="4705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Подключаем Tello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44" name="Объект 17"/>
          <p:cNvPicPr/>
          <p:nvPr/>
        </p:nvPicPr>
        <p:blipFill>
          <a:blip r:embed="rId2" cstate="print"/>
          <a:stretch/>
        </p:blipFill>
        <p:spPr>
          <a:xfrm>
            <a:off x="4555080" y="1810440"/>
            <a:ext cx="6367320" cy="3009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Задание 1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Расскажите, к какому классу дронов относится ваш Телло. Опираясь на указанную выше информацию, сформулируйте определение квадрокоптера. 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Применение БПЛА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314480" cy="5119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доставка пиццы, продуктов и других товаров;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получение информации для журналистики;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инспектирование нефтяных вышек;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транспортировка медикаментов и предметов первой необходимости;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оказание помощи поисково-спасательным командам;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наблюдение за дикой природой;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содействие фермерам;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оказание помощи во время катастроф;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борьба с преступностью;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охрана национальных границ;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охрана окружающей среды;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продажа недвижимости и помощь в выборе места для жизни;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освоение новых путей в искусстве;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проведение фото- и киносъёмки;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проведение съёмки в опасных местах и исследование природных катаклизмов; 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• составление карт;</a:t>
            </a:r>
            <a:endParaRPr lang="ru-RU" sz="16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1600" b="0" strike="noStrike" spc="-1">
                <a:solidFill>
                  <a:srgbClr val="595959"/>
                </a:solidFill>
                <a:latin typeface="Corbel"/>
              </a:rPr>
              <a:t> • освещение хода соревнований и т. д.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Расположение пропеллеров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3869280" y="864000"/>
            <a:ext cx="7024320" cy="168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На квадрокоптерах используются два типа двигателей: с вращением вала по часовой стрелке (CW — clockwise, рис. 2) и с вращением вала против часовой стрелки (CCW — counter clockwise).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83" name="Рисунок 3"/>
          <p:cNvPicPr/>
          <p:nvPr/>
        </p:nvPicPr>
        <p:blipFill>
          <a:blip r:embed="rId2" cstate="print"/>
          <a:stretch/>
        </p:blipFill>
        <p:spPr>
          <a:xfrm>
            <a:off x="3543840" y="2857320"/>
            <a:ext cx="8111520" cy="2549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Расположение пропеллеров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85" name="Объект 3"/>
          <p:cNvPicPr/>
          <p:nvPr/>
        </p:nvPicPr>
        <p:blipFill>
          <a:blip r:embed="rId2" cstate="print"/>
          <a:stretch/>
        </p:blipFill>
        <p:spPr>
          <a:xfrm>
            <a:off x="3452400" y="1973880"/>
            <a:ext cx="8076960" cy="2558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Задание 2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3751560" y="822960"/>
            <a:ext cx="7314480" cy="3933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Изучите руководство пользователя (https://www. ryzerobotics.com, русское руководство доступно по QRкоду) и ответьте на вопросы: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1. Какова масса вашего коптера с защитой и без неё?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2. Какова максимальная скорость полёта? 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3. Сколько минут работы коптера обеспечит один заряд аккумулятора?</a:t>
            </a:r>
            <a:endParaRPr lang="ru-RU" sz="2000" b="0" strike="noStrike" spc="-1">
              <a:latin typeface="Arial"/>
            </a:endParaRPr>
          </a:p>
          <a:p>
            <a:pPr marL="182880" indent="-18288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 4. Какова продолжительность заряда аккумулятора?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88" name="Рисунок 3"/>
          <p:cNvPicPr/>
          <p:nvPr/>
        </p:nvPicPr>
        <p:blipFill>
          <a:blip r:embed="rId2" cstate="print"/>
          <a:stretch/>
        </p:blipFill>
        <p:spPr>
          <a:xfrm>
            <a:off x="9256680" y="4461480"/>
            <a:ext cx="1663200" cy="1751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600" cy="460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0" strike="noStrike" spc="-60">
                <a:solidFill>
                  <a:srgbClr val="FFFFFF"/>
                </a:solidFill>
                <a:latin typeface="Corbel"/>
              </a:rPr>
              <a:t>Tello Edu</a:t>
            </a:r>
            <a:r>
              <a:t/>
            </a:r>
            <a:br/>
            <a:endParaRPr lang="ru-RU" sz="3200" b="0" strike="noStrike" spc="-1">
              <a:latin typeface="Arial"/>
            </a:endParaRPr>
          </a:p>
        </p:txBody>
      </p:sp>
      <p:sp>
        <p:nvSpPr>
          <p:cNvPr id="190" name="Прямоугольник 1"/>
          <p:cNvSpPr/>
          <p:nvPr/>
        </p:nvSpPr>
        <p:spPr>
          <a:xfrm>
            <a:off x="3975480" y="1123920"/>
            <a:ext cx="6095160" cy="228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buNone/>
            </a:pPr>
            <a:r>
              <a:rPr lang="ru-RU" sz="2000" b="0" strike="noStrike" spc="-1">
                <a:solidFill>
                  <a:srgbClr val="595959"/>
                </a:solidFill>
                <a:latin typeface="Corbel"/>
              </a:rPr>
              <a:t>Tello EDU — флагманский продукт программы DJI STEAM. Это программируемый дрон, созданный специально для системы образования. Решение также включает в себя рекомендации для педагогов, набор различных учебных приложений и обучающие материалы, делающие его инновационным учебным инструментом для школ и других образовательных организаций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183</TotalTime>
  <Words>1008</Words>
  <Application>Microsoft Office PowerPoint</Application>
  <PresentationFormat>Произвольный</PresentationFormat>
  <Paragraphs>102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Office Theme</vt:lpstr>
      <vt:lpstr>Office Theme</vt:lpstr>
      <vt:lpstr>Office Theme</vt:lpstr>
      <vt:lpstr>Office Theme</vt:lpstr>
      <vt:lpstr>Программирование робототехнических устройств на базе квадрокоптера Tello Edu</vt:lpstr>
      <vt:lpstr>История развития БПЛА</vt:lpstr>
      <vt:lpstr>Классификация БПЛА</vt:lpstr>
      <vt:lpstr>Задание 1</vt:lpstr>
      <vt:lpstr>Применение БПЛА</vt:lpstr>
      <vt:lpstr>Расположение пропеллеров</vt:lpstr>
      <vt:lpstr>Расположение пропеллеров</vt:lpstr>
      <vt:lpstr>Задание 2</vt:lpstr>
      <vt:lpstr>Tello Edu </vt:lpstr>
      <vt:lpstr>Основные понятия </vt:lpstr>
      <vt:lpstr>О безопасности </vt:lpstr>
      <vt:lpstr>Закон Мёрфи </vt:lpstr>
      <vt:lpstr>Закон Мёрфи </vt:lpstr>
      <vt:lpstr>SDK — система команд исполнителя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ПО</vt:lpstr>
      <vt:lpstr>Установка библиотек</vt:lpstr>
      <vt:lpstr>Установка библиотек</vt:lpstr>
      <vt:lpstr>Установка библиотек</vt:lpstr>
      <vt:lpstr>Установка библиотек</vt:lpstr>
      <vt:lpstr>Установка библиотек</vt:lpstr>
      <vt:lpstr>Установка библиотек</vt:lpstr>
      <vt:lpstr>Подключаем Tello</vt:lpstr>
      <vt:lpstr>Подключаем Tello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робототехнических устройств на базе квадрокоптера Tello Edu</dc:title>
  <dc:creator>Артем Котенко</dc:creator>
  <cp:lastModifiedBy>ИНФО</cp:lastModifiedBy>
  <cp:revision>16</cp:revision>
  <dcterms:created xsi:type="dcterms:W3CDTF">2022-01-31T16:56:04Z</dcterms:created>
  <dcterms:modified xsi:type="dcterms:W3CDTF">2023-11-23T06:15:43Z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15</vt:i4>
  </property>
</Properties>
</file>