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PT Sans Narrow"/>
      <p:regular r:id="rId18"/>
      <p:bold r:id="rId19"/>
    </p:embeddedFont>
    <p:embeddedFont>
      <p:font typeface="Open Sans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587">
          <p15:clr>
            <a:srgbClr val="A4A3A4"/>
          </p15:clr>
        </p15:guide>
        <p15:guide id="2" orient="horz" pos="964">
          <p15:clr>
            <a:srgbClr val="9AA0A6"/>
          </p15:clr>
        </p15:guide>
        <p15:guide id="3" orient="horz" pos="794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587" orient="horz"/>
        <p:guide pos="964" orient="horz"/>
        <p:guide pos="794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-regular.fntdata"/><Relationship Id="rId11" Type="http://schemas.openxmlformats.org/officeDocument/2006/relationships/slide" Target="slides/slide6.xml"/><Relationship Id="rId22" Type="http://schemas.openxmlformats.org/officeDocument/2006/relationships/font" Target="fonts/OpenSans-italic.fntdata"/><Relationship Id="rId10" Type="http://schemas.openxmlformats.org/officeDocument/2006/relationships/slide" Target="slides/slide5.xml"/><Relationship Id="rId21" Type="http://schemas.openxmlformats.org/officeDocument/2006/relationships/font" Target="fonts/OpenSans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schemas.openxmlformats.org/officeDocument/2006/relationships/font" Target="fonts/OpenSans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PTSansNarrow-bold.fntdata"/><Relationship Id="rId6" Type="http://schemas.openxmlformats.org/officeDocument/2006/relationships/slide" Target="slides/slide1.xml"/><Relationship Id="rId18" Type="http://schemas.openxmlformats.org/officeDocument/2006/relationships/font" Target="fonts/PTSansNarrow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e52c993898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2e52c993898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b0c03a099b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1b0c03a099b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e52c993898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2e52c993898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e52c993898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e52c993898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1b0c03a099b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1b0c03a099b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e52c993898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2e52c993898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e52c993898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2e52c993898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e52c993898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2e52c993898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2e52c993898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2e52c993898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e52c993898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2e52c993898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e52c993898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2e52c993898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7007735" y="3176888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1575035" y="3158252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2" name="Google Shape;12;p2"/>
          <p:cNvGrpSpPr/>
          <p:nvPr/>
        </p:nvGrpSpPr>
        <p:grpSpPr>
          <a:xfrm>
            <a:off x="1004144" y="1022025"/>
            <a:ext cx="7136668" cy="152400"/>
            <a:chOff x="1346429" y="1011300"/>
            <a:chExt cx="6452100" cy="152400"/>
          </a:xfrm>
        </p:grpSpPr>
        <p:cxnSp>
          <p:nvCxnSpPr>
            <p:cNvPr id="13" name="Google Shape;13;p2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" name="Google Shape;14;p2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5" name="Google Shape;15;p2"/>
          <p:cNvGrpSpPr/>
          <p:nvPr/>
        </p:nvGrpSpPr>
        <p:grpSpPr>
          <a:xfrm>
            <a:off x="1004151" y="3969100"/>
            <a:ext cx="7136668" cy="152400"/>
            <a:chOff x="1346435" y="3969088"/>
            <a:chExt cx="6452100" cy="152400"/>
          </a:xfrm>
        </p:grpSpPr>
        <p:cxnSp>
          <p:nvCxnSpPr>
            <p:cNvPr id="16" name="Google Shape;16;p2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" name="Google Shape;18;p2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9" name="Google Shape;19;p2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1"/>
          <p:cNvSpPr txBox="1"/>
          <p:nvPr>
            <p:ph hasCustomPrompt="1" type="title"/>
          </p:nvPr>
        </p:nvSpPr>
        <p:spPr>
          <a:xfrm>
            <a:off x="311700" y="1304850"/>
            <a:ext cx="85206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8" name="Google Shape;58;p11"/>
          <p:cNvSpPr txBox="1"/>
          <p:nvPr>
            <p:ph idx="1" type="body"/>
          </p:nvPr>
        </p:nvSpPr>
        <p:spPr>
          <a:xfrm>
            <a:off x="311700" y="29956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" name="Google Shape;5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-50" y="2571900"/>
            <a:ext cx="914400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3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idx="2" type="body"/>
          </p:nvPr>
        </p:nvSpPr>
        <p:spPr>
          <a:xfrm>
            <a:off x="48324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6"/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90250" y="526350"/>
            <a:ext cx="56136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7" name="Google Shape;47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8" name="Google Shape;48;p9"/>
          <p:cNvSpPr txBox="1"/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" name="Google Shape;49;p9"/>
          <p:cNvSpPr txBox="1"/>
          <p:nvPr>
            <p:ph idx="1" type="subTitle"/>
          </p:nvPr>
        </p:nvSpPr>
        <p:spPr>
          <a:xfrm>
            <a:off x="265500" y="27268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>
            <p:ph idx="1" type="body"/>
          </p:nvPr>
        </p:nvSpPr>
        <p:spPr>
          <a:xfrm>
            <a:off x="311700" y="4230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 Narrow"/>
              <a:buNone/>
              <a:defRPr sz="2400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/>
        </p:txBody>
      </p:sp>
      <p:sp>
        <p:nvSpPr>
          <p:cNvPr id="54" name="Google Shape;5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tropic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wellemo.com/ru/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Создание эффективной презентации</a:t>
            </a:r>
            <a:endParaRPr/>
          </a:p>
        </p:txBody>
      </p:sp>
      <p:sp>
        <p:nvSpPr>
          <p:cNvPr id="67" name="Google Shape;67;p13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Кто «победит»: нейросеть или человек?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2"/>
          <p:cNvSpPr txBox="1"/>
          <p:nvPr>
            <p:ph type="title"/>
          </p:nvPr>
        </p:nvSpPr>
        <p:spPr>
          <a:xfrm>
            <a:off x="311700" y="2042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4340"/>
              <a:t>Критерии для оценки презентаций </a:t>
            </a:r>
            <a:endParaRPr sz="4340"/>
          </a:p>
        </p:txBody>
      </p:sp>
      <p:sp>
        <p:nvSpPr>
          <p:cNvPr id="122" name="Google Shape;122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3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Сервис для организации опроса</a:t>
            </a:r>
            <a:endParaRPr/>
          </a:p>
        </p:txBody>
      </p:sp>
      <p:sp>
        <p:nvSpPr>
          <p:cNvPr id="128" name="Google Shape;128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129" name="Google Shape;129;p23"/>
          <p:cNvSpPr txBox="1"/>
          <p:nvPr/>
        </p:nvSpPr>
        <p:spPr>
          <a:xfrm>
            <a:off x="311700" y="1965900"/>
            <a:ext cx="8092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695D46"/>
                </a:solidFill>
                <a:latin typeface="Open Sans"/>
                <a:ea typeface="Open Sans"/>
                <a:cs typeface="Open Sans"/>
                <a:sym typeface="Open Sans"/>
              </a:rPr>
              <a:t>Ссылка. </a:t>
            </a:r>
            <a:r>
              <a:rPr lang="ru" sz="2400" u="sng">
                <a:solidFill>
                  <a:schemeClr val="hlink"/>
                </a:solidFill>
                <a:hlinkClick r:id="rId3"/>
              </a:rPr>
              <a:t>https://wellemo.com/ru/</a:t>
            </a:r>
            <a:endParaRPr sz="2400">
              <a:solidFill>
                <a:srgbClr val="695D4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4"/>
          <p:cNvSpPr txBox="1"/>
          <p:nvPr>
            <p:ph type="title"/>
          </p:nvPr>
        </p:nvSpPr>
        <p:spPr>
          <a:xfrm>
            <a:off x="311700" y="2042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lang="ru" sz="4340"/>
              <a:t>Обработка результатов</a:t>
            </a:r>
            <a:endParaRPr sz="434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4340"/>
          </a:p>
        </p:txBody>
      </p:sp>
      <p:sp>
        <p:nvSpPr>
          <p:cNvPr id="135" name="Google Shape;135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Задание</a:t>
            </a:r>
            <a:endParaRPr/>
          </a:p>
        </p:txBody>
      </p:sp>
      <p:sp>
        <p:nvSpPr>
          <p:cNvPr id="73" name="Google Shape;73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74" name="Google Shape;74;p14"/>
          <p:cNvSpPr txBox="1"/>
          <p:nvPr/>
        </p:nvSpPr>
        <p:spPr>
          <a:xfrm>
            <a:off x="311700" y="1350450"/>
            <a:ext cx="8389800" cy="275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Выберите тему, по которой вы будете создавать презентации. </a:t>
            </a:r>
            <a:endParaRPr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Создайте две презентации по этой теме, причем первую, используя программу Microsoft PowerPoint, вторую – при помощи нейросети Gamma.app. </a:t>
            </a:r>
            <a:endParaRPr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Составьте отчёт по созданию презентации нейросетью Gamma.app. </a:t>
            </a:r>
            <a:endParaRPr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Содержание на слайдах этих двух презентаций должно быть посвящено одинаковым разделам.</a:t>
            </a:r>
            <a:endParaRPr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Ответьте на вопрос, кто «победил» в противостоянии по созданию эффективной презентации.</a:t>
            </a:r>
            <a:endParaRPr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/>
          <p:nvPr>
            <p:ph type="title"/>
          </p:nvPr>
        </p:nvSpPr>
        <p:spPr>
          <a:xfrm>
            <a:off x="311700" y="2042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4340"/>
              <a:t>Цель</a:t>
            </a:r>
            <a:endParaRPr sz="4340"/>
          </a:p>
        </p:txBody>
      </p:sp>
      <p:sp>
        <p:nvSpPr>
          <p:cNvPr id="80" name="Google Shape;80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/>
          <p:nvPr>
            <p:ph type="title"/>
          </p:nvPr>
        </p:nvSpPr>
        <p:spPr>
          <a:xfrm>
            <a:off x="311700" y="2042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4340"/>
              <a:t>Задачи исследования</a:t>
            </a:r>
            <a:endParaRPr sz="4340"/>
          </a:p>
        </p:txBody>
      </p:sp>
      <p:sp>
        <p:nvSpPr>
          <p:cNvPr id="86" name="Google Shape;86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/>
          <p:nvPr>
            <p:ph type="title"/>
          </p:nvPr>
        </p:nvSpPr>
        <p:spPr>
          <a:xfrm>
            <a:off x="311700" y="2042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4340"/>
              <a:t>Гипотеза </a:t>
            </a:r>
            <a:r>
              <a:rPr lang="ru" sz="4340"/>
              <a:t>исследования</a:t>
            </a:r>
            <a:endParaRPr sz="4340"/>
          </a:p>
        </p:txBody>
      </p:sp>
      <p:sp>
        <p:nvSpPr>
          <p:cNvPr id="92" name="Google Shape;92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>
            <p:ph type="title"/>
          </p:nvPr>
        </p:nvSpPr>
        <p:spPr>
          <a:xfrm>
            <a:off x="311700" y="2042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4340"/>
              <a:t>Объект</a:t>
            </a:r>
            <a:endParaRPr sz="4340"/>
          </a:p>
        </p:txBody>
      </p:sp>
      <p:sp>
        <p:nvSpPr>
          <p:cNvPr id="98" name="Google Shape;98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9"/>
          <p:cNvSpPr txBox="1"/>
          <p:nvPr>
            <p:ph type="title"/>
          </p:nvPr>
        </p:nvSpPr>
        <p:spPr>
          <a:xfrm>
            <a:off x="311700" y="2042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4340"/>
              <a:t>Предмет</a:t>
            </a:r>
            <a:endParaRPr sz="4340"/>
          </a:p>
        </p:txBody>
      </p:sp>
      <p:sp>
        <p:nvSpPr>
          <p:cNvPr id="104" name="Google Shape;104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0"/>
          <p:cNvSpPr txBox="1"/>
          <p:nvPr>
            <p:ph type="title"/>
          </p:nvPr>
        </p:nvSpPr>
        <p:spPr>
          <a:xfrm>
            <a:off x="311700" y="2042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4340"/>
              <a:t>Методы </a:t>
            </a:r>
            <a:r>
              <a:rPr lang="ru" sz="4340"/>
              <a:t>исследования</a:t>
            </a:r>
            <a:endParaRPr sz="4340"/>
          </a:p>
        </p:txBody>
      </p:sp>
      <p:sp>
        <p:nvSpPr>
          <p:cNvPr id="110" name="Google Shape;110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1"/>
          <p:cNvSpPr txBox="1"/>
          <p:nvPr>
            <p:ph type="title"/>
          </p:nvPr>
        </p:nvSpPr>
        <p:spPr>
          <a:xfrm>
            <a:off x="311700" y="15848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lang="ru" sz="4340"/>
              <a:t>Отчёт по изучению и созданию презентации нейросетью Gamma.app</a:t>
            </a:r>
            <a:endParaRPr sz="434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4340"/>
          </a:p>
        </p:txBody>
      </p:sp>
      <p:sp>
        <p:nvSpPr>
          <p:cNvPr id="116" name="Google Shape;116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ropic">
  <a:themeElements>
    <a:clrScheme name="Tropic">
      <a:dk1>
        <a:srgbClr val="A1E8D9"/>
      </a:dk1>
      <a:lt1>
        <a:srgbClr val="FFFFFF"/>
      </a:lt1>
      <a:dk2>
        <a:srgbClr val="695D46"/>
      </a:dk2>
      <a:lt2>
        <a:srgbClr val="B3A77D"/>
      </a:lt2>
      <a:accent1>
        <a:srgbClr val="EF6C00"/>
      </a:accent1>
      <a:accent2>
        <a:srgbClr val="CE93D8"/>
      </a:accent2>
      <a:accent3>
        <a:srgbClr val="4DB6AC"/>
      </a:accent3>
      <a:accent4>
        <a:srgbClr val="FF9800"/>
      </a:accent4>
      <a:accent5>
        <a:srgbClr val="009668"/>
      </a:accent5>
      <a:accent6>
        <a:srgbClr val="EEFF41"/>
      </a:accent6>
      <a:hlink>
        <a:srgbClr val="009668"/>
      </a:hlink>
      <a:folHlink>
        <a:srgbClr val="00966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