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71" d="100"/>
          <a:sy n="71" d="100"/>
        </p:scale>
        <p:origin x="-485" y="-72"/>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565525" cy="73183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660900" y="0"/>
            <a:ext cx="3567113" cy="731838"/>
          </a:xfrm>
          <a:prstGeom prst="rect">
            <a:avLst/>
          </a:prstGeom>
        </p:spPr>
        <p:txBody>
          <a:bodyPr vert="horz" lIns="91440" tIns="45720" rIns="91440" bIns="45720" rtlCol="0"/>
          <a:lstStyle>
            <a:lvl1pPr algn="r">
              <a:defRPr sz="1200"/>
            </a:lvl1pPr>
          </a:lstStyle>
          <a:p>
            <a:fld id="{119ABA0A-4E88-4B00-84A6-D85E1EC28E8B}" type="datetimeFigureOut">
              <a:rPr lang="ru-RU" smtClean="0"/>
              <a:t>12.06.2024</a:t>
            </a:fld>
            <a:endParaRPr lang="ru-RU"/>
          </a:p>
        </p:txBody>
      </p:sp>
      <p:sp>
        <p:nvSpPr>
          <p:cNvPr id="4" name="Образ слайда 3"/>
          <p:cNvSpPr>
            <a:spLocks noGrp="1" noRot="1" noChangeAspect="1"/>
          </p:cNvSpPr>
          <p:nvPr>
            <p:ph type="sldImg" idx="2"/>
          </p:nvPr>
        </p:nvSpPr>
        <p:spPr>
          <a:xfrm>
            <a:off x="-762000" y="1096963"/>
            <a:ext cx="9753600" cy="54864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822325" y="6950075"/>
            <a:ext cx="6584950" cy="6583363"/>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13896975"/>
            <a:ext cx="3565525" cy="73025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660900" y="13896975"/>
            <a:ext cx="3567113" cy="730250"/>
          </a:xfrm>
          <a:prstGeom prst="rect">
            <a:avLst/>
          </a:prstGeom>
        </p:spPr>
        <p:txBody>
          <a:bodyPr vert="horz" lIns="91440" tIns="45720" rIns="91440" bIns="45720" rtlCol="0" anchor="b"/>
          <a:lstStyle>
            <a:lvl1pPr algn="r">
              <a:defRPr sz="1200"/>
            </a:lvl1pPr>
          </a:lstStyle>
          <a:p>
            <a:fld id="{D8375626-4222-444C-B4CA-448C7D47F857}" type="slidenum">
              <a:rPr lang="ru-RU" smtClean="0"/>
              <a:t>‹#›</a:t>
            </a:fld>
            <a:endParaRPr lang="ru-RU"/>
          </a:p>
        </p:txBody>
      </p:sp>
    </p:spTree>
    <p:extLst>
      <p:ext uri="{BB962C8B-B14F-4D97-AF65-F5344CB8AC3E}">
        <p14:creationId xmlns:p14="http://schemas.microsoft.com/office/powerpoint/2010/main" val="3274935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gamma.app"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gamma.ap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gamma.app"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gamma.app"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gamma.ap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gamma.ap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gamma.ap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gamma.app" TargetMode="Externa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pic>
        <p:nvPicPr>
          <p:cNvPr id="4" name="Image 0" descr="preencoded.png"/>
          <p:cNvPicPr>
            <a:picLocks noChangeAspect="1"/>
          </p:cNvPicPr>
          <p:nvPr/>
        </p:nvPicPr>
        <p:blipFill>
          <a:blip r:embed="rId3"/>
          <a:stretch>
            <a:fillRect/>
          </a:stretch>
        </p:blipFill>
        <p:spPr>
          <a:xfrm>
            <a:off x="9151620" y="0"/>
            <a:ext cx="5486400" cy="8229600"/>
          </a:xfrm>
          <a:prstGeom prst="rect">
            <a:avLst/>
          </a:prstGeom>
        </p:spPr>
      </p:pic>
      <p:sp>
        <p:nvSpPr>
          <p:cNvPr id="5" name="Text 2"/>
          <p:cNvSpPr/>
          <p:nvPr/>
        </p:nvSpPr>
        <p:spPr>
          <a:xfrm>
            <a:off x="833199" y="2279094"/>
            <a:ext cx="7477601" cy="1916430"/>
          </a:xfrm>
          <a:prstGeom prst="rect">
            <a:avLst/>
          </a:prstGeom>
          <a:noFill/>
          <a:ln/>
        </p:spPr>
        <p:txBody>
          <a:bodyPr wrap="square" rtlCol="0" anchor="t"/>
          <a:lstStyle/>
          <a:p>
            <a:pPr marL="0" indent="0">
              <a:lnSpc>
                <a:spcPts val="7545"/>
              </a:lnSpc>
              <a:buNone/>
            </a:pPr>
            <a:r>
              <a:rPr lang="en-US" sz="6036" dirty="0">
                <a:solidFill>
                  <a:srgbClr val="1B1B27"/>
                </a:solidFill>
                <a:latin typeface="Raleway" pitchFamily="34" charset="0"/>
                <a:ea typeface="Raleway" pitchFamily="34" charset="-122"/>
                <a:cs typeface="Raleway" pitchFamily="34" charset="-120"/>
              </a:rPr>
              <a:t>Удивительный мир космоса</a:t>
            </a:r>
            <a:endParaRPr lang="en-US" sz="6036" dirty="0"/>
          </a:p>
        </p:txBody>
      </p:sp>
      <p:sp>
        <p:nvSpPr>
          <p:cNvPr id="6" name="Text 3"/>
          <p:cNvSpPr/>
          <p:nvPr/>
        </p:nvSpPr>
        <p:spPr>
          <a:xfrm>
            <a:off x="833199" y="4528780"/>
            <a:ext cx="7477601" cy="1421606"/>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Добро пожаловать в удивительный </a:t>
            </a:r>
            <a:r>
              <a:rPr lang="en-US" sz="1750" dirty="0" err="1">
                <a:solidFill>
                  <a:srgbClr val="3C3939"/>
                </a:solidFill>
                <a:latin typeface="Roboto" pitchFamily="34" charset="0"/>
                <a:ea typeface="Roboto" pitchFamily="34" charset="-122"/>
                <a:cs typeface="Roboto" pitchFamily="34" charset="-120"/>
              </a:rPr>
              <a:t>мир</a:t>
            </a:r>
            <a:r>
              <a:rPr lang="en-US" sz="1750" dirty="0">
                <a:solidFill>
                  <a:srgbClr val="3C3939"/>
                </a:solidFill>
                <a:latin typeface="Roboto" pitchFamily="34" charset="0"/>
                <a:ea typeface="Roboto" pitchFamily="34" charset="-122"/>
                <a:cs typeface="Roboto" pitchFamily="34" charset="-120"/>
              </a:rPr>
              <a:t> </a:t>
            </a:r>
            <a:r>
              <a:rPr lang="ru-RU" sz="1750" dirty="0" smtClean="0">
                <a:solidFill>
                  <a:srgbClr val="3C3939"/>
                </a:solidFill>
                <a:latin typeface="Roboto" pitchFamily="34" charset="0"/>
                <a:ea typeface="Roboto" pitchFamily="34" charset="-122"/>
                <a:cs typeface="Roboto" pitchFamily="34" charset="-120"/>
              </a:rPr>
              <a:t>С</a:t>
            </a:r>
            <a:r>
              <a:rPr lang="en-US" sz="1750" dirty="0" err="1" smtClean="0">
                <a:solidFill>
                  <a:srgbClr val="3C3939"/>
                </a:solidFill>
                <a:latin typeface="Roboto" pitchFamily="34" charset="0"/>
                <a:ea typeface="Roboto" pitchFamily="34" charset="-122"/>
                <a:cs typeface="Roboto" pitchFamily="34" charset="-120"/>
              </a:rPr>
              <a:t>олнечной</a:t>
            </a:r>
            <a:r>
              <a:rPr lang="en-US" sz="1750" dirty="0" smtClean="0">
                <a:solidFill>
                  <a:srgbClr val="3C3939"/>
                </a:solidFill>
                <a:latin typeface="Roboto" pitchFamily="34" charset="0"/>
                <a:ea typeface="Roboto" pitchFamily="34" charset="-122"/>
                <a:cs typeface="Roboto" pitchFamily="34" charset="-120"/>
              </a:rPr>
              <a:t> </a:t>
            </a:r>
            <a:r>
              <a:rPr lang="en-US" sz="1750" dirty="0" err="1">
                <a:solidFill>
                  <a:srgbClr val="3C3939"/>
                </a:solidFill>
                <a:latin typeface="Roboto" pitchFamily="34" charset="0"/>
                <a:ea typeface="Roboto" pitchFamily="34" charset="-122"/>
                <a:cs typeface="Roboto" pitchFamily="34" charset="-120"/>
              </a:rPr>
              <a:t>системы</a:t>
            </a:r>
            <a:r>
              <a:rPr lang="en-US" sz="1750" dirty="0">
                <a:solidFill>
                  <a:srgbClr val="3C3939"/>
                </a:solidFill>
                <a:latin typeface="Roboto" pitchFamily="34" charset="0"/>
                <a:ea typeface="Roboto" pitchFamily="34" charset="-122"/>
                <a:cs typeface="Roboto" pitchFamily="34" charset="-120"/>
              </a:rPr>
              <a:t> </a:t>
            </a:r>
            <a:r>
              <a:rPr lang="ru-RU" sz="1750" dirty="0" smtClean="0">
                <a:solidFill>
                  <a:srgbClr val="3C3939"/>
                </a:solidFill>
                <a:latin typeface="Roboto" pitchFamily="34" charset="0"/>
                <a:ea typeface="Roboto" pitchFamily="34" charset="-122"/>
                <a:cs typeface="Roboto" pitchFamily="34" charset="-120"/>
              </a:rPr>
              <a:t>–</a:t>
            </a:r>
            <a:r>
              <a:rPr lang="en-US" sz="1750" dirty="0" smtClean="0">
                <a:solidFill>
                  <a:srgbClr val="3C3939"/>
                </a:solidFill>
                <a:latin typeface="Roboto" pitchFamily="34" charset="0"/>
                <a:ea typeface="Roboto" pitchFamily="34" charset="-122"/>
                <a:cs typeface="Roboto" pitchFamily="34" charset="-120"/>
              </a:rPr>
              <a:t> </a:t>
            </a:r>
            <a:r>
              <a:rPr lang="en-US" sz="1750" dirty="0" err="1" smtClean="0">
                <a:solidFill>
                  <a:srgbClr val="3C3939"/>
                </a:solidFill>
                <a:latin typeface="Roboto" pitchFamily="34" charset="0"/>
                <a:ea typeface="Roboto" pitchFamily="34" charset="-122"/>
                <a:cs typeface="Roboto" pitchFamily="34" charset="-120"/>
              </a:rPr>
              <a:t>место</a:t>
            </a:r>
            <a:r>
              <a:rPr lang="en-US" sz="1750" dirty="0" smtClean="0">
                <a:solidFill>
                  <a:srgbClr val="3C3939"/>
                </a:solidFill>
                <a:latin typeface="Roboto" pitchFamily="34" charset="0"/>
                <a:ea typeface="Roboto" pitchFamily="34" charset="-122"/>
                <a:cs typeface="Roboto" pitchFamily="34" charset="-120"/>
              </a:rPr>
              <a:t>, </a:t>
            </a:r>
            <a:r>
              <a:rPr lang="en-US" sz="1750" dirty="0">
                <a:solidFill>
                  <a:srgbClr val="3C3939"/>
                </a:solidFill>
                <a:latin typeface="Roboto" pitchFamily="34" charset="0"/>
                <a:ea typeface="Roboto" pitchFamily="34" charset="-122"/>
                <a:cs typeface="Roboto" pitchFamily="34" charset="-120"/>
              </a:rPr>
              <a:t>где наша звезда, Солнце, господствует над своей семьёй небесных тел. Давайте исследуем эту увлекательную космическую арену и узнаем больше о её компонентах и удивительных явлениях.</a:t>
            </a:r>
            <a:endParaRPr lang="en-US" sz="1750" dirty="0"/>
          </a:p>
        </p:txBody>
      </p:sp>
      <p:pic>
        <p:nvPicPr>
          <p:cNvPr id="8" name="Image 3"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037993" y="1672471"/>
            <a:ext cx="8855154" cy="694373"/>
          </a:xfrm>
          <a:prstGeom prst="rect">
            <a:avLst/>
          </a:prstGeom>
          <a:noFill/>
          <a:ln/>
        </p:spPr>
        <p:txBody>
          <a:bodyPr wrap="none" rtlCol="0" anchor="t"/>
          <a:lstStyle/>
          <a:p>
            <a:pPr marL="0" indent="0">
              <a:lnSpc>
                <a:spcPts val="5468"/>
              </a:lnSpc>
              <a:buNone/>
            </a:pPr>
            <a:r>
              <a:rPr lang="en-US" sz="4374" dirty="0">
                <a:solidFill>
                  <a:srgbClr val="1B1B27"/>
                </a:solidFill>
                <a:latin typeface="Raleway" pitchFamily="34" charset="0"/>
                <a:ea typeface="Raleway" pitchFamily="34" charset="-122"/>
                <a:cs typeface="Raleway" pitchFamily="34" charset="-120"/>
              </a:rPr>
              <a:t>Заключение и интересные факты</a:t>
            </a:r>
            <a:endParaRPr lang="en-US" sz="4374" dirty="0"/>
          </a:p>
        </p:txBody>
      </p:sp>
      <p:pic>
        <p:nvPicPr>
          <p:cNvPr id="5" name="Image 0" descr="preencoded.png"/>
          <p:cNvPicPr>
            <a:picLocks noChangeAspect="1"/>
          </p:cNvPicPr>
          <p:nvPr/>
        </p:nvPicPr>
        <p:blipFill>
          <a:blip r:embed="rId3"/>
          <a:stretch>
            <a:fillRect/>
          </a:stretch>
        </p:blipFill>
        <p:spPr>
          <a:xfrm>
            <a:off x="2037993" y="2811185"/>
            <a:ext cx="555427" cy="555427"/>
          </a:xfrm>
          <a:prstGeom prst="rect">
            <a:avLst/>
          </a:prstGeom>
        </p:spPr>
      </p:pic>
      <p:sp>
        <p:nvSpPr>
          <p:cNvPr id="6" name="Text 3"/>
          <p:cNvSpPr/>
          <p:nvPr/>
        </p:nvSpPr>
        <p:spPr>
          <a:xfrm>
            <a:off x="2037993" y="3588782"/>
            <a:ext cx="2777490" cy="347186"/>
          </a:xfrm>
          <a:prstGeom prst="rect">
            <a:avLst/>
          </a:prstGeom>
          <a:noFill/>
          <a:ln/>
        </p:spPr>
        <p:txBody>
          <a:bodyPr wrap="non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Интересные факты</a:t>
            </a:r>
            <a:endParaRPr lang="en-US" sz="2187" dirty="0"/>
          </a:p>
        </p:txBody>
      </p:sp>
      <p:sp>
        <p:nvSpPr>
          <p:cNvPr id="7" name="Text 4"/>
          <p:cNvSpPr/>
          <p:nvPr/>
        </p:nvSpPr>
        <p:spPr>
          <a:xfrm>
            <a:off x="2037993" y="4069199"/>
            <a:ext cx="3295888" cy="2487811"/>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Солнечная система содержит множество загадочных и увлекательных объектов, которые человечество продолжает изучать с помощью передовых космических технологий.</a:t>
            </a:r>
            <a:endParaRPr lang="en-US" sz="1750" dirty="0"/>
          </a:p>
        </p:txBody>
      </p:sp>
      <p:pic>
        <p:nvPicPr>
          <p:cNvPr id="8" name="Image 1" descr="preencoded.png"/>
          <p:cNvPicPr>
            <a:picLocks noChangeAspect="1"/>
          </p:cNvPicPr>
          <p:nvPr/>
        </p:nvPicPr>
        <p:blipFill>
          <a:blip r:embed="rId4"/>
          <a:stretch>
            <a:fillRect/>
          </a:stretch>
        </p:blipFill>
        <p:spPr>
          <a:xfrm>
            <a:off x="5667137" y="2811185"/>
            <a:ext cx="555427" cy="555427"/>
          </a:xfrm>
          <a:prstGeom prst="rect">
            <a:avLst/>
          </a:prstGeom>
        </p:spPr>
      </p:pic>
      <p:sp>
        <p:nvSpPr>
          <p:cNvPr id="9" name="Text 5"/>
          <p:cNvSpPr/>
          <p:nvPr/>
        </p:nvSpPr>
        <p:spPr>
          <a:xfrm>
            <a:off x="5667137" y="3588782"/>
            <a:ext cx="2777490" cy="347186"/>
          </a:xfrm>
          <a:prstGeom prst="rect">
            <a:avLst/>
          </a:prstGeom>
          <a:noFill/>
          <a:ln/>
        </p:spPr>
        <p:txBody>
          <a:bodyPr wrap="non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Будущее изучения</a:t>
            </a:r>
            <a:endParaRPr lang="en-US" sz="2187" dirty="0"/>
          </a:p>
        </p:txBody>
      </p:sp>
      <p:sp>
        <p:nvSpPr>
          <p:cNvPr id="10" name="Text 6"/>
          <p:cNvSpPr/>
          <p:nvPr/>
        </p:nvSpPr>
        <p:spPr>
          <a:xfrm>
            <a:off x="5667137" y="4069199"/>
            <a:ext cx="3296007" cy="1777008"/>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Развитие астрономии и космических исследований позволит нам открыть новые тайны Солнечной системы и галактики в целом.</a:t>
            </a:r>
            <a:endParaRPr lang="en-US" sz="1750" dirty="0"/>
          </a:p>
        </p:txBody>
      </p:sp>
      <p:pic>
        <p:nvPicPr>
          <p:cNvPr id="11" name="Image 2" descr="preencoded.png"/>
          <p:cNvPicPr>
            <a:picLocks noChangeAspect="1"/>
          </p:cNvPicPr>
          <p:nvPr/>
        </p:nvPicPr>
        <p:blipFill>
          <a:blip r:embed="rId5"/>
          <a:stretch>
            <a:fillRect/>
          </a:stretch>
        </p:blipFill>
        <p:spPr>
          <a:xfrm>
            <a:off x="9296400" y="2811185"/>
            <a:ext cx="555427" cy="555427"/>
          </a:xfrm>
          <a:prstGeom prst="rect">
            <a:avLst/>
          </a:prstGeom>
        </p:spPr>
      </p:pic>
      <p:sp>
        <p:nvSpPr>
          <p:cNvPr id="12" name="Text 7"/>
          <p:cNvSpPr/>
          <p:nvPr/>
        </p:nvSpPr>
        <p:spPr>
          <a:xfrm>
            <a:off x="9296400" y="3588782"/>
            <a:ext cx="2839403" cy="347186"/>
          </a:xfrm>
          <a:prstGeom prst="rect">
            <a:avLst/>
          </a:prstGeom>
          <a:noFill/>
          <a:ln/>
        </p:spPr>
        <p:txBody>
          <a:bodyPr wrap="non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Космические миссии</a:t>
            </a:r>
            <a:endParaRPr lang="en-US" sz="2187" dirty="0"/>
          </a:p>
        </p:txBody>
      </p:sp>
      <p:sp>
        <p:nvSpPr>
          <p:cNvPr id="13" name="Text 8"/>
          <p:cNvSpPr/>
          <p:nvPr/>
        </p:nvSpPr>
        <p:spPr>
          <a:xfrm>
            <a:off x="9296400" y="4069199"/>
            <a:ext cx="3296007" cy="2132409"/>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Постоянный поток космических аппаратов, зондов и других миссий к планетам и другим небесным телам продолжает обогащать наши знания.</a:t>
            </a:r>
            <a:endParaRPr lang="en-US" sz="175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037993" y="821531"/>
            <a:ext cx="10554414" cy="1388745"/>
          </a:xfrm>
          <a:prstGeom prst="rect">
            <a:avLst/>
          </a:prstGeom>
          <a:noFill/>
          <a:ln/>
        </p:spPr>
        <p:txBody>
          <a:bodyPr wrap="square" rtlCol="0" anchor="t"/>
          <a:lstStyle/>
          <a:p>
            <a:pPr marL="0" indent="0">
              <a:lnSpc>
                <a:spcPts val="5468"/>
              </a:lnSpc>
              <a:buNone/>
            </a:pPr>
            <a:r>
              <a:rPr lang="en-US" sz="4374" dirty="0">
                <a:solidFill>
                  <a:srgbClr val="1B1B27"/>
                </a:solidFill>
                <a:latin typeface="Raleway" pitchFamily="34" charset="0"/>
                <a:ea typeface="Raleway" pitchFamily="34" charset="-122"/>
                <a:cs typeface="Raleway" pitchFamily="34" charset="-120"/>
              </a:rPr>
              <a:t>Меркурий - ближайшая к Солнцу планета</a:t>
            </a:r>
            <a:endParaRPr lang="en-US" sz="4374" dirty="0"/>
          </a:p>
        </p:txBody>
      </p:sp>
      <p:sp>
        <p:nvSpPr>
          <p:cNvPr id="5" name="Text 3"/>
          <p:cNvSpPr/>
          <p:nvPr/>
        </p:nvSpPr>
        <p:spPr>
          <a:xfrm>
            <a:off x="2037993" y="2743438"/>
            <a:ext cx="5006221" cy="2132409"/>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Меркурий - самая маленькая и ближайшая к Солнцу планета Солнечной системы. Он относится к категории внутренних или земных планет. Меркурий характеризуется медленным вращением вокруг своей оси и сильными перепадами температур на поверхности.</a:t>
            </a:r>
            <a:endParaRPr lang="en-US" sz="1750" dirty="0"/>
          </a:p>
        </p:txBody>
      </p:sp>
      <p:sp>
        <p:nvSpPr>
          <p:cNvPr id="6" name="Text 4"/>
          <p:cNvSpPr/>
          <p:nvPr/>
        </p:nvSpPr>
        <p:spPr>
          <a:xfrm>
            <a:off x="2037993" y="5075753"/>
            <a:ext cx="5006221" cy="2132409"/>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Несмотря на суровые условия, на Меркурии обнаружены следы вулканической активности и тектонических процессов. Этот загадочный мир привлекает внимание ученых, стремящихся разгадать тайны самой маленькой планеты.</a:t>
            </a:r>
            <a:endParaRPr lang="en-US" sz="1750" dirty="0"/>
          </a:p>
        </p:txBody>
      </p:sp>
      <p:pic>
        <p:nvPicPr>
          <p:cNvPr id="7" name="Image 0" descr="preencoded.png"/>
          <p:cNvPicPr>
            <a:picLocks noChangeAspect="1"/>
          </p:cNvPicPr>
          <p:nvPr/>
        </p:nvPicPr>
        <p:blipFill>
          <a:blip r:embed="rId3"/>
          <a:stretch>
            <a:fillRect/>
          </a:stretch>
        </p:blipFill>
        <p:spPr>
          <a:xfrm>
            <a:off x="7593806" y="2793444"/>
            <a:ext cx="5006221" cy="3754636"/>
          </a:xfrm>
          <a:prstGeom prst="rect">
            <a:avLst/>
          </a:prstGeom>
        </p:spPr>
      </p:pic>
      <p:pic>
        <p:nvPicPr>
          <p:cNvPr id="8"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328863" y="577572"/>
            <a:ext cx="6096953" cy="656034"/>
          </a:xfrm>
          <a:prstGeom prst="rect">
            <a:avLst/>
          </a:prstGeom>
          <a:noFill/>
          <a:ln/>
        </p:spPr>
        <p:txBody>
          <a:bodyPr wrap="none" rtlCol="0" anchor="t"/>
          <a:lstStyle/>
          <a:p>
            <a:pPr marL="0" indent="0">
              <a:lnSpc>
                <a:spcPts val="5166"/>
              </a:lnSpc>
              <a:buNone/>
            </a:pPr>
            <a:r>
              <a:rPr lang="en-US" sz="4133" dirty="0">
                <a:solidFill>
                  <a:srgbClr val="1B1B27"/>
                </a:solidFill>
                <a:latin typeface="Raleway" pitchFamily="34" charset="0"/>
                <a:ea typeface="Raleway" pitchFamily="34" charset="-122"/>
                <a:cs typeface="Raleway" pitchFamily="34" charset="-120"/>
              </a:rPr>
              <a:t>Венера - "сестра Земли"</a:t>
            </a:r>
            <a:endParaRPr lang="en-US" sz="4133" dirty="0"/>
          </a:p>
        </p:txBody>
      </p:sp>
      <p:pic>
        <p:nvPicPr>
          <p:cNvPr id="5" name="Image 0" descr="preencoded.png"/>
          <p:cNvPicPr>
            <a:picLocks noChangeAspect="1"/>
          </p:cNvPicPr>
          <p:nvPr/>
        </p:nvPicPr>
        <p:blipFill>
          <a:blip r:embed="rId3"/>
          <a:stretch>
            <a:fillRect/>
          </a:stretch>
        </p:blipFill>
        <p:spPr>
          <a:xfrm>
            <a:off x="2328863" y="1653421"/>
            <a:ext cx="3114199" cy="1924645"/>
          </a:xfrm>
          <a:prstGeom prst="rect">
            <a:avLst/>
          </a:prstGeom>
        </p:spPr>
      </p:pic>
      <p:sp>
        <p:nvSpPr>
          <p:cNvPr id="6" name="Text 3"/>
          <p:cNvSpPr/>
          <p:nvPr/>
        </p:nvSpPr>
        <p:spPr>
          <a:xfrm>
            <a:off x="2328863" y="3840480"/>
            <a:ext cx="2624376" cy="328017"/>
          </a:xfrm>
          <a:prstGeom prst="rect">
            <a:avLst/>
          </a:prstGeom>
          <a:noFill/>
          <a:ln/>
        </p:spPr>
        <p:txBody>
          <a:bodyPr wrap="none" rtlCol="0" anchor="t"/>
          <a:lstStyle/>
          <a:p>
            <a:pPr marL="0" indent="0" algn="l">
              <a:lnSpc>
                <a:spcPts val="2583"/>
              </a:lnSpc>
              <a:buNone/>
            </a:pPr>
            <a:r>
              <a:rPr lang="en-US" sz="2066" dirty="0">
                <a:solidFill>
                  <a:srgbClr val="3C3939"/>
                </a:solidFill>
                <a:latin typeface="Raleway" pitchFamily="34" charset="0"/>
                <a:ea typeface="Raleway" pitchFamily="34" charset="-122"/>
                <a:cs typeface="Raleway" pitchFamily="34" charset="-120"/>
              </a:rPr>
              <a:t>Планета Венера</a:t>
            </a:r>
            <a:endParaRPr lang="en-US" sz="2066" dirty="0"/>
          </a:p>
        </p:txBody>
      </p:sp>
      <p:sp>
        <p:nvSpPr>
          <p:cNvPr id="7" name="Text 4"/>
          <p:cNvSpPr/>
          <p:nvPr/>
        </p:nvSpPr>
        <p:spPr>
          <a:xfrm>
            <a:off x="2328863" y="4294465"/>
            <a:ext cx="3114199" cy="3357563"/>
          </a:xfrm>
          <a:prstGeom prst="rect">
            <a:avLst/>
          </a:prstGeom>
          <a:noFill/>
          <a:ln/>
        </p:spPr>
        <p:txBody>
          <a:bodyPr wrap="square" rtlCol="0" anchor="t"/>
          <a:lstStyle/>
          <a:p>
            <a:pPr marL="0" indent="0" algn="l">
              <a:lnSpc>
                <a:spcPts val="2645"/>
              </a:lnSpc>
              <a:buNone/>
            </a:pPr>
            <a:r>
              <a:rPr lang="en-US" sz="1653" dirty="0">
                <a:solidFill>
                  <a:srgbClr val="3C3939"/>
                </a:solidFill>
                <a:latin typeface="Roboto" pitchFamily="34" charset="0"/>
                <a:ea typeface="Roboto" pitchFamily="34" charset="-122"/>
                <a:cs typeface="Roboto" pitchFamily="34" charset="-120"/>
              </a:rPr>
              <a:t>Венера, часто называемая "сестрой Земли", очень похожа на нашу родную планету по размеру, массе и плотности. Однако атмосфера Венеры состоит в основном из углекислого газа, создавая парниковый эффект и очень высокие температуры на поверхности.</a:t>
            </a:r>
            <a:endParaRPr lang="en-US" sz="1653" dirty="0"/>
          </a:p>
        </p:txBody>
      </p:sp>
      <p:pic>
        <p:nvPicPr>
          <p:cNvPr id="8" name="Image 1" descr="preencoded.png"/>
          <p:cNvPicPr>
            <a:picLocks noChangeAspect="1"/>
          </p:cNvPicPr>
          <p:nvPr/>
        </p:nvPicPr>
        <p:blipFill>
          <a:blip r:embed="rId4"/>
          <a:stretch>
            <a:fillRect/>
          </a:stretch>
        </p:blipFill>
        <p:spPr>
          <a:xfrm>
            <a:off x="5757982" y="1653421"/>
            <a:ext cx="3114318" cy="1924764"/>
          </a:xfrm>
          <a:prstGeom prst="rect">
            <a:avLst/>
          </a:prstGeom>
        </p:spPr>
      </p:pic>
      <p:sp>
        <p:nvSpPr>
          <p:cNvPr id="9" name="Text 5"/>
          <p:cNvSpPr/>
          <p:nvPr/>
        </p:nvSpPr>
        <p:spPr>
          <a:xfrm>
            <a:off x="5757982" y="3840599"/>
            <a:ext cx="2624376" cy="328017"/>
          </a:xfrm>
          <a:prstGeom prst="rect">
            <a:avLst/>
          </a:prstGeom>
          <a:noFill/>
          <a:ln/>
        </p:spPr>
        <p:txBody>
          <a:bodyPr wrap="none" rtlCol="0" anchor="t"/>
          <a:lstStyle/>
          <a:p>
            <a:pPr marL="0" indent="0" algn="l">
              <a:lnSpc>
                <a:spcPts val="2583"/>
              </a:lnSpc>
              <a:buNone/>
            </a:pPr>
            <a:r>
              <a:rPr lang="en-US" sz="2066" dirty="0">
                <a:solidFill>
                  <a:srgbClr val="3C3939"/>
                </a:solidFill>
                <a:latin typeface="Raleway" pitchFamily="34" charset="0"/>
                <a:ea typeface="Raleway" pitchFamily="34" charset="-122"/>
                <a:cs typeface="Raleway" pitchFamily="34" charset="-120"/>
              </a:rPr>
              <a:t>Геология Венеры</a:t>
            </a:r>
            <a:endParaRPr lang="en-US" sz="2066" dirty="0"/>
          </a:p>
        </p:txBody>
      </p:sp>
      <p:sp>
        <p:nvSpPr>
          <p:cNvPr id="10" name="Text 6"/>
          <p:cNvSpPr/>
          <p:nvPr/>
        </p:nvSpPr>
        <p:spPr>
          <a:xfrm>
            <a:off x="5757982" y="4294584"/>
            <a:ext cx="3114318" cy="2686050"/>
          </a:xfrm>
          <a:prstGeom prst="rect">
            <a:avLst/>
          </a:prstGeom>
          <a:noFill/>
          <a:ln/>
        </p:spPr>
        <p:txBody>
          <a:bodyPr wrap="square" rtlCol="0" anchor="t"/>
          <a:lstStyle/>
          <a:p>
            <a:pPr marL="0" indent="0" algn="l">
              <a:lnSpc>
                <a:spcPts val="2645"/>
              </a:lnSpc>
              <a:buNone/>
            </a:pPr>
            <a:r>
              <a:rPr lang="en-US" sz="1653" dirty="0">
                <a:solidFill>
                  <a:srgbClr val="3C3939"/>
                </a:solidFill>
                <a:latin typeface="Roboto" pitchFamily="34" charset="0"/>
                <a:ea typeface="Roboto" pitchFamily="34" charset="-122"/>
                <a:cs typeface="Roboto" pitchFamily="34" charset="-120"/>
              </a:rPr>
              <a:t>Несмотря на сходство с Землей, поверхность Венеры отличается многочисленными вулканами, горами и равнинами. Ученые полагают, что геологическая активность на Венере продолжается и в настоящее время.</a:t>
            </a:r>
            <a:endParaRPr lang="en-US" sz="1653" dirty="0"/>
          </a:p>
        </p:txBody>
      </p:sp>
      <p:pic>
        <p:nvPicPr>
          <p:cNvPr id="11" name="Image 2" descr="preencoded.png"/>
          <p:cNvPicPr>
            <a:picLocks noChangeAspect="1"/>
          </p:cNvPicPr>
          <p:nvPr/>
        </p:nvPicPr>
        <p:blipFill>
          <a:blip r:embed="rId5"/>
          <a:stretch>
            <a:fillRect/>
          </a:stretch>
        </p:blipFill>
        <p:spPr>
          <a:xfrm>
            <a:off x="9187220" y="1653421"/>
            <a:ext cx="3114318" cy="1924764"/>
          </a:xfrm>
          <a:prstGeom prst="rect">
            <a:avLst/>
          </a:prstGeom>
        </p:spPr>
      </p:pic>
      <p:sp>
        <p:nvSpPr>
          <p:cNvPr id="12" name="Text 7"/>
          <p:cNvSpPr/>
          <p:nvPr/>
        </p:nvSpPr>
        <p:spPr>
          <a:xfrm>
            <a:off x="9187220" y="3840599"/>
            <a:ext cx="2886908" cy="328017"/>
          </a:xfrm>
          <a:prstGeom prst="rect">
            <a:avLst/>
          </a:prstGeom>
          <a:noFill/>
          <a:ln/>
        </p:spPr>
        <p:txBody>
          <a:bodyPr wrap="none" rtlCol="0" anchor="t"/>
          <a:lstStyle/>
          <a:p>
            <a:pPr marL="0" indent="0" algn="l">
              <a:lnSpc>
                <a:spcPts val="2583"/>
              </a:lnSpc>
              <a:buNone/>
            </a:pPr>
            <a:r>
              <a:rPr lang="en-US" sz="2066" dirty="0">
                <a:solidFill>
                  <a:srgbClr val="3C3939"/>
                </a:solidFill>
                <a:latin typeface="Raleway" pitchFamily="34" charset="0"/>
                <a:ea typeface="Raleway" pitchFamily="34" charset="-122"/>
                <a:cs typeface="Raleway" pitchFamily="34" charset="-120"/>
              </a:rPr>
              <a:t>Исследование Венеры</a:t>
            </a:r>
            <a:endParaRPr lang="en-US" sz="2066" dirty="0"/>
          </a:p>
        </p:txBody>
      </p:sp>
      <p:sp>
        <p:nvSpPr>
          <p:cNvPr id="13" name="Text 8"/>
          <p:cNvSpPr/>
          <p:nvPr/>
        </p:nvSpPr>
        <p:spPr>
          <a:xfrm>
            <a:off x="9187220" y="4294584"/>
            <a:ext cx="3114318" cy="3021806"/>
          </a:xfrm>
          <a:prstGeom prst="rect">
            <a:avLst/>
          </a:prstGeom>
          <a:noFill/>
          <a:ln/>
        </p:spPr>
        <p:txBody>
          <a:bodyPr wrap="square" rtlCol="0" anchor="t"/>
          <a:lstStyle/>
          <a:p>
            <a:pPr marL="0" indent="0" algn="l">
              <a:lnSpc>
                <a:spcPts val="2645"/>
              </a:lnSpc>
              <a:buNone/>
            </a:pPr>
            <a:r>
              <a:rPr lang="en-US" sz="1653" dirty="0">
                <a:solidFill>
                  <a:srgbClr val="3C3939"/>
                </a:solidFill>
                <a:latin typeface="Roboto" pitchFamily="34" charset="0"/>
                <a:ea typeface="Roboto" pitchFamily="34" charset="-122"/>
                <a:cs typeface="Roboto" pitchFamily="34" charset="-120"/>
              </a:rPr>
              <a:t>Несколько космических зондов были отправлены для изучения этой загадочной планеты, передавая подробные снимки и данные обратно на Землю. Эти миссии помогли нам лучше понять атмосферу, климат и геологию Венеры.</a:t>
            </a:r>
            <a:endParaRPr lang="en-US" sz="1653" dirty="0"/>
          </a:p>
        </p:txBody>
      </p:sp>
      <p:pic>
        <p:nvPicPr>
          <p:cNvPr id="14" name="Image 3" descr="preencoded.png">
            <a:hlinkClick r:id="rId6"/>
          </p:cNvPr>
          <p:cNvPicPr>
            <a:picLocks noChangeAspect="1"/>
          </p:cNvPicPr>
          <p:nvPr/>
        </p:nvPicPr>
        <p:blipFill>
          <a:blip r:embed="rId7"/>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pic>
        <p:nvPicPr>
          <p:cNvPr id="4" name="Image 0" descr="preencoded.png"/>
          <p:cNvPicPr>
            <a:picLocks noChangeAspect="1"/>
          </p:cNvPicPr>
          <p:nvPr/>
        </p:nvPicPr>
        <p:blipFill>
          <a:blip r:embed="rId3"/>
          <a:stretch>
            <a:fillRect/>
          </a:stretch>
        </p:blipFill>
        <p:spPr>
          <a:xfrm>
            <a:off x="9151620" y="0"/>
            <a:ext cx="5486400" cy="8229600"/>
          </a:xfrm>
          <a:prstGeom prst="rect">
            <a:avLst/>
          </a:prstGeom>
        </p:spPr>
      </p:pic>
      <p:sp>
        <p:nvSpPr>
          <p:cNvPr id="5" name="Text 2"/>
          <p:cNvSpPr/>
          <p:nvPr/>
        </p:nvSpPr>
        <p:spPr>
          <a:xfrm>
            <a:off x="833199" y="2712482"/>
            <a:ext cx="7230547" cy="694373"/>
          </a:xfrm>
          <a:prstGeom prst="rect">
            <a:avLst/>
          </a:prstGeom>
          <a:noFill/>
          <a:ln/>
        </p:spPr>
        <p:txBody>
          <a:bodyPr wrap="none" rtlCol="0" anchor="t"/>
          <a:lstStyle/>
          <a:p>
            <a:pPr marL="0" indent="0">
              <a:lnSpc>
                <a:spcPts val="5468"/>
              </a:lnSpc>
              <a:buNone/>
            </a:pPr>
            <a:r>
              <a:rPr lang="en-US" sz="4374" dirty="0" err="1">
                <a:solidFill>
                  <a:srgbClr val="1B1B27"/>
                </a:solidFill>
                <a:latin typeface="Raleway" pitchFamily="34" charset="0"/>
                <a:ea typeface="Raleway" pitchFamily="34" charset="-122"/>
                <a:cs typeface="Raleway" pitchFamily="34" charset="-120"/>
              </a:rPr>
              <a:t>Земля</a:t>
            </a:r>
            <a:r>
              <a:rPr lang="en-US" sz="4374" dirty="0">
                <a:solidFill>
                  <a:srgbClr val="1B1B27"/>
                </a:solidFill>
                <a:latin typeface="Raleway" pitchFamily="34" charset="0"/>
                <a:ea typeface="Raleway" pitchFamily="34" charset="-122"/>
                <a:cs typeface="Raleway" pitchFamily="34" charset="-120"/>
              </a:rPr>
              <a:t> </a:t>
            </a:r>
            <a:r>
              <a:rPr lang="en-US" sz="4374" dirty="0" smtClean="0">
                <a:solidFill>
                  <a:srgbClr val="1B1B27"/>
                </a:solidFill>
                <a:latin typeface="Raleway" pitchFamily="34" charset="0"/>
                <a:ea typeface="Raleway" pitchFamily="34" charset="-122"/>
                <a:cs typeface="Raleway" pitchFamily="34" charset="-120"/>
              </a:rPr>
              <a:t>– </a:t>
            </a:r>
            <a:r>
              <a:rPr lang="en-US" sz="4374" dirty="0" err="1" smtClean="0">
                <a:solidFill>
                  <a:srgbClr val="1B1B27"/>
                </a:solidFill>
                <a:latin typeface="Raleway" pitchFamily="34" charset="0"/>
                <a:ea typeface="Raleway" pitchFamily="34" charset="-122"/>
                <a:cs typeface="Raleway" pitchFamily="34" charset="-120"/>
              </a:rPr>
              <a:t>наш</a:t>
            </a:r>
            <a:r>
              <a:rPr lang="en-US" sz="4374" dirty="0" smtClean="0">
                <a:solidFill>
                  <a:srgbClr val="1B1B27"/>
                </a:solidFill>
                <a:latin typeface="Raleway" pitchFamily="34" charset="0"/>
                <a:ea typeface="Raleway" pitchFamily="34" charset="-122"/>
                <a:cs typeface="Raleway" pitchFamily="34" charset="-120"/>
              </a:rPr>
              <a:t> </a:t>
            </a:r>
            <a:r>
              <a:rPr lang="en-US" sz="4374" dirty="0">
                <a:solidFill>
                  <a:srgbClr val="1B1B27"/>
                </a:solidFill>
                <a:latin typeface="Raleway" pitchFamily="34" charset="0"/>
                <a:ea typeface="Raleway" pitchFamily="34" charset="-122"/>
                <a:cs typeface="Raleway" pitchFamily="34" charset="-120"/>
              </a:rPr>
              <a:t>дом в космосе</a:t>
            </a:r>
            <a:endParaRPr lang="en-US" sz="4374" dirty="0"/>
          </a:p>
        </p:txBody>
      </p:sp>
      <p:sp>
        <p:nvSpPr>
          <p:cNvPr id="6" name="Text 3"/>
          <p:cNvSpPr/>
          <p:nvPr/>
        </p:nvSpPr>
        <p:spPr>
          <a:xfrm>
            <a:off x="833199" y="3740110"/>
            <a:ext cx="7477601" cy="1777008"/>
          </a:xfrm>
          <a:prstGeom prst="rect">
            <a:avLst/>
          </a:prstGeom>
          <a:noFill/>
          <a:ln/>
        </p:spPr>
        <p:txBody>
          <a:bodyPr wrap="square" rtlCol="0" anchor="t"/>
          <a:lstStyle/>
          <a:p>
            <a:pPr marL="0" indent="0">
              <a:lnSpc>
                <a:spcPts val="2799"/>
              </a:lnSpc>
              <a:buNone/>
            </a:pPr>
            <a:r>
              <a:rPr lang="en-US" sz="1750" dirty="0" err="1">
                <a:solidFill>
                  <a:srgbClr val="3C3939"/>
                </a:solidFill>
                <a:latin typeface="Roboto" pitchFamily="34" charset="0"/>
                <a:ea typeface="Roboto" pitchFamily="34" charset="-122"/>
                <a:cs typeface="Roboto" pitchFamily="34" charset="-120"/>
              </a:rPr>
              <a:t>Земля</a:t>
            </a:r>
            <a:r>
              <a:rPr lang="en-US" sz="1750" dirty="0">
                <a:solidFill>
                  <a:srgbClr val="3C3939"/>
                </a:solidFill>
                <a:latin typeface="Roboto" pitchFamily="34" charset="0"/>
                <a:ea typeface="Roboto" pitchFamily="34" charset="-122"/>
                <a:cs typeface="Roboto" pitchFamily="34" charset="-120"/>
              </a:rPr>
              <a:t> </a:t>
            </a:r>
            <a:r>
              <a:rPr lang="en-US" sz="1750" dirty="0" smtClean="0">
                <a:solidFill>
                  <a:srgbClr val="3C3939"/>
                </a:solidFill>
                <a:latin typeface="Roboto" pitchFamily="34" charset="0"/>
                <a:ea typeface="Roboto" pitchFamily="34" charset="-122"/>
                <a:cs typeface="Roboto" pitchFamily="34" charset="-120"/>
              </a:rPr>
              <a:t>– </a:t>
            </a:r>
            <a:r>
              <a:rPr lang="en-US" sz="1750" dirty="0" err="1" smtClean="0">
                <a:solidFill>
                  <a:srgbClr val="3C3939"/>
                </a:solidFill>
                <a:latin typeface="Roboto" pitchFamily="34" charset="0"/>
                <a:ea typeface="Roboto" pitchFamily="34" charset="-122"/>
                <a:cs typeface="Roboto" pitchFamily="34" charset="-120"/>
              </a:rPr>
              <a:t>уникальная</a:t>
            </a:r>
            <a:r>
              <a:rPr lang="ru-RU" sz="1750" dirty="0" smtClean="0">
                <a:solidFill>
                  <a:srgbClr val="3C3939"/>
                </a:solidFill>
                <a:latin typeface="Roboto" pitchFamily="34" charset="0"/>
                <a:ea typeface="Roboto" pitchFamily="34" charset="-122"/>
                <a:cs typeface="Roboto" pitchFamily="34" charset="-120"/>
              </a:rPr>
              <a:t> </a:t>
            </a:r>
            <a:r>
              <a:rPr lang="en-US" sz="1750" dirty="0" smtClean="0">
                <a:solidFill>
                  <a:srgbClr val="3C3939"/>
                </a:solidFill>
                <a:latin typeface="Roboto" pitchFamily="34" charset="0"/>
                <a:ea typeface="Roboto" pitchFamily="34" charset="-122"/>
                <a:cs typeface="Roboto" pitchFamily="34" charset="-120"/>
              </a:rPr>
              <a:t>и </a:t>
            </a:r>
            <a:r>
              <a:rPr lang="en-US" sz="1750" dirty="0">
                <a:solidFill>
                  <a:srgbClr val="3C3939"/>
                </a:solidFill>
                <a:latin typeface="Roboto" pitchFamily="34" charset="0"/>
                <a:ea typeface="Roboto" pitchFamily="34" charset="-122"/>
                <a:cs typeface="Roboto" pitchFamily="34" charset="-120"/>
              </a:rPr>
              <a:t>прекрасная планета Солнечной системы, на которой зародилась и процветает жизнь. Это наш общий дом, наполненный завораживающими пейзажами, чередой времен года и бесчисленными формами жизни. Здесь мы можем вдыхать свежий воздух, пить чистую воду и наслаждаться красотой нашего мира.</a:t>
            </a:r>
            <a:endParaRPr lang="en-US" sz="175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037993" y="730448"/>
            <a:ext cx="6702385" cy="694373"/>
          </a:xfrm>
          <a:prstGeom prst="rect">
            <a:avLst/>
          </a:prstGeom>
          <a:noFill/>
          <a:ln/>
        </p:spPr>
        <p:txBody>
          <a:bodyPr wrap="none" rtlCol="0" anchor="t"/>
          <a:lstStyle/>
          <a:p>
            <a:pPr marL="0" indent="0">
              <a:lnSpc>
                <a:spcPts val="5468"/>
              </a:lnSpc>
              <a:buNone/>
            </a:pPr>
            <a:r>
              <a:rPr lang="en-US" sz="4374" dirty="0" err="1">
                <a:solidFill>
                  <a:srgbClr val="1B1B27"/>
                </a:solidFill>
                <a:latin typeface="Raleway" pitchFamily="34" charset="0"/>
                <a:ea typeface="Raleway" pitchFamily="34" charset="-122"/>
                <a:cs typeface="Raleway" pitchFamily="34" charset="-120"/>
              </a:rPr>
              <a:t>Марс</a:t>
            </a:r>
            <a:r>
              <a:rPr lang="en-US" sz="4374" dirty="0">
                <a:solidFill>
                  <a:srgbClr val="1B1B27"/>
                </a:solidFill>
                <a:latin typeface="Raleway" pitchFamily="34" charset="0"/>
                <a:ea typeface="Raleway" pitchFamily="34" charset="-122"/>
                <a:cs typeface="Raleway" pitchFamily="34" charset="-120"/>
              </a:rPr>
              <a:t> </a:t>
            </a:r>
            <a:r>
              <a:rPr lang="en-US" sz="4374" dirty="0" smtClean="0">
                <a:solidFill>
                  <a:srgbClr val="1B1B27"/>
                </a:solidFill>
                <a:latin typeface="Raleway" pitchFamily="34" charset="0"/>
                <a:ea typeface="Raleway" pitchFamily="34" charset="-122"/>
                <a:cs typeface="Raleway" pitchFamily="34" charset="-120"/>
              </a:rPr>
              <a:t>– </a:t>
            </a:r>
            <a:r>
              <a:rPr lang="ru-RU" sz="4374" dirty="0" smtClean="0">
                <a:solidFill>
                  <a:srgbClr val="1B1B27"/>
                </a:solidFill>
                <a:latin typeface="Raleway" pitchFamily="34" charset="0"/>
                <a:ea typeface="Raleway" pitchFamily="34" charset="-122"/>
                <a:cs typeface="Raleway" pitchFamily="34" charset="-120"/>
              </a:rPr>
              <a:t>«</a:t>
            </a:r>
            <a:r>
              <a:rPr lang="en-US" sz="4374" dirty="0" err="1" smtClean="0">
                <a:solidFill>
                  <a:srgbClr val="1B1B27"/>
                </a:solidFill>
                <a:latin typeface="Raleway" pitchFamily="34" charset="0"/>
                <a:ea typeface="Raleway" pitchFamily="34" charset="-122"/>
                <a:cs typeface="Raleway" pitchFamily="34" charset="-120"/>
              </a:rPr>
              <a:t>красная</a:t>
            </a:r>
            <a:r>
              <a:rPr lang="en-US" sz="4374" dirty="0" smtClean="0">
                <a:solidFill>
                  <a:srgbClr val="1B1B27"/>
                </a:solidFill>
                <a:latin typeface="Raleway" pitchFamily="34" charset="0"/>
                <a:ea typeface="Raleway" pitchFamily="34" charset="-122"/>
                <a:cs typeface="Raleway" pitchFamily="34" charset="-120"/>
              </a:rPr>
              <a:t> </a:t>
            </a:r>
            <a:r>
              <a:rPr lang="en-US" sz="4374" dirty="0" err="1" smtClean="0">
                <a:solidFill>
                  <a:srgbClr val="1B1B27"/>
                </a:solidFill>
                <a:latin typeface="Raleway" pitchFamily="34" charset="0"/>
                <a:ea typeface="Raleway" pitchFamily="34" charset="-122"/>
                <a:cs typeface="Raleway" pitchFamily="34" charset="-120"/>
              </a:rPr>
              <a:t>планета</a:t>
            </a:r>
            <a:r>
              <a:rPr lang="ru-RU" sz="4374" dirty="0" smtClean="0">
                <a:solidFill>
                  <a:srgbClr val="1B1B27"/>
                </a:solidFill>
                <a:latin typeface="Raleway" pitchFamily="34" charset="0"/>
                <a:ea typeface="Raleway" pitchFamily="34" charset="-122"/>
                <a:cs typeface="Raleway" pitchFamily="34" charset="-120"/>
              </a:rPr>
              <a:t>»</a:t>
            </a:r>
            <a:endParaRPr lang="en-US" sz="4374" dirty="0"/>
          </a:p>
        </p:txBody>
      </p:sp>
      <p:pic>
        <p:nvPicPr>
          <p:cNvPr id="5" name="Image 0" descr="preencoded.png"/>
          <p:cNvPicPr>
            <a:picLocks noChangeAspect="1"/>
          </p:cNvPicPr>
          <p:nvPr/>
        </p:nvPicPr>
        <p:blipFill>
          <a:blip r:embed="rId3"/>
          <a:stretch>
            <a:fillRect/>
          </a:stretch>
        </p:blipFill>
        <p:spPr>
          <a:xfrm>
            <a:off x="2037993" y="1869162"/>
            <a:ext cx="3295888" cy="2036921"/>
          </a:xfrm>
          <a:prstGeom prst="rect">
            <a:avLst/>
          </a:prstGeom>
        </p:spPr>
      </p:pic>
      <p:sp>
        <p:nvSpPr>
          <p:cNvPr id="6" name="Text 3"/>
          <p:cNvSpPr/>
          <p:nvPr/>
        </p:nvSpPr>
        <p:spPr>
          <a:xfrm>
            <a:off x="2037993" y="4183737"/>
            <a:ext cx="3295888" cy="694373"/>
          </a:xfrm>
          <a:prstGeom prst="rect">
            <a:avLst/>
          </a:prstGeom>
          <a:noFill/>
          <a:ln/>
        </p:spPr>
        <p:txBody>
          <a:bodyPr wrap="squar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Красивый и загадочный Марс</a:t>
            </a:r>
            <a:endParaRPr lang="en-US" sz="2187" dirty="0"/>
          </a:p>
        </p:txBody>
      </p:sp>
      <p:sp>
        <p:nvSpPr>
          <p:cNvPr id="7" name="Text 4"/>
          <p:cNvSpPr/>
          <p:nvPr/>
        </p:nvSpPr>
        <p:spPr>
          <a:xfrm>
            <a:off x="2037993" y="5011341"/>
            <a:ext cx="3295888" cy="2487811"/>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Марс известен своим красным оттенком, который придает ему таинственный и завораживающий вид. Это четвертая от Солнца планета и вторая по размеру среди земных планет.</a:t>
            </a:r>
            <a:endParaRPr lang="en-US" sz="1750" dirty="0"/>
          </a:p>
        </p:txBody>
      </p:sp>
      <p:pic>
        <p:nvPicPr>
          <p:cNvPr id="8" name="Image 1" descr="preencoded.png"/>
          <p:cNvPicPr>
            <a:picLocks noChangeAspect="1"/>
          </p:cNvPicPr>
          <p:nvPr/>
        </p:nvPicPr>
        <p:blipFill>
          <a:blip r:embed="rId4"/>
          <a:stretch>
            <a:fillRect/>
          </a:stretch>
        </p:blipFill>
        <p:spPr>
          <a:xfrm>
            <a:off x="5667137" y="1869162"/>
            <a:ext cx="3296007" cy="2037040"/>
          </a:xfrm>
          <a:prstGeom prst="rect">
            <a:avLst/>
          </a:prstGeom>
        </p:spPr>
      </p:pic>
      <p:sp>
        <p:nvSpPr>
          <p:cNvPr id="9" name="Text 5"/>
          <p:cNvSpPr/>
          <p:nvPr/>
        </p:nvSpPr>
        <p:spPr>
          <a:xfrm>
            <a:off x="5667137" y="4183856"/>
            <a:ext cx="3296007" cy="694373"/>
          </a:xfrm>
          <a:prstGeom prst="rect">
            <a:avLst/>
          </a:prstGeom>
          <a:noFill/>
          <a:ln/>
        </p:spPr>
        <p:txBody>
          <a:bodyPr wrap="squar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Суровый ландшафт Марса</a:t>
            </a:r>
            <a:endParaRPr lang="en-US" sz="2187" dirty="0"/>
          </a:p>
        </p:txBody>
      </p:sp>
      <p:sp>
        <p:nvSpPr>
          <p:cNvPr id="10" name="Text 6"/>
          <p:cNvSpPr/>
          <p:nvPr/>
        </p:nvSpPr>
        <p:spPr>
          <a:xfrm>
            <a:off x="5667137" y="5011460"/>
            <a:ext cx="3296007" cy="2132409"/>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Поверхность Марса покрыта сухими русловами, каньонами, вулканами и пылевыми бурями, создавая впечатляющий, но негостеприимный пейзаж.</a:t>
            </a:r>
            <a:endParaRPr lang="en-US" sz="1750" dirty="0"/>
          </a:p>
        </p:txBody>
      </p:sp>
      <p:pic>
        <p:nvPicPr>
          <p:cNvPr id="11" name="Image 2" descr="preencoded.png"/>
          <p:cNvPicPr>
            <a:picLocks noChangeAspect="1"/>
          </p:cNvPicPr>
          <p:nvPr/>
        </p:nvPicPr>
        <p:blipFill>
          <a:blip r:embed="rId5"/>
          <a:stretch>
            <a:fillRect/>
          </a:stretch>
        </p:blipFill>
        <p:spPr>
          <a:xfrm>
            <a:off x="9296400" y="1869162"/>
            <a:ext cx="3296007" cy="2037040"/>
          </a:xfrm>
          <a:prstGeom prst="rect">
            <a:avLst/>
          </a:prstGeom>
        </p:spPr>
      </p:pic>
      <p:sp>
        <p:nvSpPr>
          <p:cNvPr id="12" name="Text 7"/>
          <p:cNvSpPr/>
          <p:nvPr/>
        </p:nvSpPr>
        <p:spPr>
          <a:xfrm>
            <a:off x="9296400" y="4183856"/>
            <a:ext cx="2890718" cy="347186"/>
          </a:xfrm>
          <a:prstGeom prst="rect">
            <a:avLst/>
          </a:prstGeom>
          <a:noFill/>
          <a:ln/>
        </p:spPr>
        <p:txBody>
          <a:bodyPr wrap="none" rtlCol="0" anchor="t"/>
          <a:lstStyle/>
          <a:p>
            <a:pPr marL="0" indent="0" algn="l">
              <a:lnSpc>
                <a:spcPts val="2734"/>
              </a:lnSpc>
              <a:buNone/>
            </a:pPr>
            <a:r>
              <a:rPr lang="en-US" sz="2187" dirty="0">
                <a:solidFill>
                  <a:srgbClr val="3C3939"/>
                </a:solidFill>
                <a:latin typeface="Raleway" pitchFamily="34" charset="0"/>
                <a:ea typeface="Raleway" pitchFamily="34" charset="-122"/>
                <a:cs typeface="Raleway" pitchFamily="34" charset="-120"/>
              </a:rPr>
              <a:t>Исследование Марса</a:t>
            </a:r>
            <a:endParaRPr lang="en-US" sz="2187" dirty="0"/>
          </a:p>
        </p:txBody>
      </p:sp>
      <p:sp>
        <p:nvSpPr>
          <p:cNvPr id="13" name="Text 8"/>
          <p:cNvSpPr/>
          <p:nvPr/>
        </p:nvSpPr>
        <p:spPr>
          <a:xfrm>
            <a:off x="9296400" y="4664273"/>
            <a:ext cx="3296007" cy="2132409"/>
          </a:xfrm>
          <a:prstGeom prst="rect">
            <a:avLst/>
          </a:prstGeom>
          <a:noFill/>
          <a:ln/>
        </p:spPr>
        <p:txBody>
          <a:bodyPr wrap="square" rtlCol="0" anchor="t"/>
          <a:lstStyle/>
          <a:p>
            <a:pPr marL="0" indent="0" algn="l">
              <a:lnSpc>
                <a:spcPts val="2799"/>
              </a:lnSpc>
              <a:buNone/>
            </a:pPr>
            <a:r>
              <a:rPr lang="en-US" sz="1750" dirty="0">
                <a:solidFill>
                  <a:srgbClr val="3C3939"/>
                </a:solidFill>
                <a:latin typeface="Roboto" pitchFamily="34" charset="0"/>
                <a:ea typeface="Roboto" pitchFamily="34" charset="-122"/>
                <a:cs typeface="Roboto" pitchFamily="34" charset="-120"/>
              </a:rPr>
              <a:t>На протяжении многих десятилетий человечество отправляло на Марс роботизированные миссии, чтобы изучать его загадочную поверхность и атмосферу.</a:t>
            </a:r>
            <a:endParaRPr lang="en-US" sz="1750" dirty="0"/>
          </a:p>
        </p:txBody>
      </p:sp>
      <p:pic>
        <p:nvPicPr>
          <p:cNvPr id="15" name="Image 3" descr="preencoded.png">
            <a:hlinkClick r:id="rId6"/>
          </p:cNvPr>
          <p:cNvPicPr>
            <a:picLocks noChangeAspect="1"/>
          </p:cNvPicPr>
          <p:nvPr/>
        </p:nvPicPr>
        <p:blipFill>
          <a:blip r:embed="rId7"/>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037993" y="990957"/>
            <a:ext cx="8068151" cy="694373"/>
          </a:xfrm>
          <a:prstGeom prst="rect">
            <a:avLst/>
          </a:prstGeom>
          <a:noFill/>
          <a:ln/>
        </p:spPr>
        <p:txBody>
          <a:bodyPr wrap="none" rtlCol="0" anchor="t"/>
          <a:lstStyle/>
          <a:p>
            <a:pPr marL="0" indent="0">
              <a:lnSpc>
                <a:spcPts val="5468"/>
              </a:lnSpc>
              <a:buNone/>
            </a:pPr>
            <a:r>
              <a:rPr lang="en-US" sz="4374" dirty="0">
                <a:solidFill>
                  <a:srgbClr val="1B1B27"/>
                </a:solidFill>
                <a:latin typeface="Raleway" pitchFamily="34" charset="0"/>
                <a:ea typeface="Raleway" pitchFamily="34" charset="-122"/>
                <a:cs typeface="Raleway" pitchFamily="34" charset="-120"/>
              </a:rPr>
              <a:t>Юпитер - гигант среди планет</a:t>
            </a:r>
            <a:endParaRPr lang="en-US" sz="4374" dirty="0"/>
          </a:p>
        </p:txBody>
      </p:sp>
      <p:sp>
        <p:nvSpPr>
          <p:cNvPr id="5" name="Text 3"/>
          <p:cNvSpPr/>
          <p:nvPr/>
        </p:nvSpPr>
        <p:spPr>
          <a:xfrm>
            <a:off x="2037993" y="2218492"/>
            <a:ext cx="5006221" cy="2487811"/>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Юпитер - самая массивная планета Солнечной системы, его диаметр в 11 раз больше диаметра Земли. Эта газовая гигантская планета известна своим мощным магнитным полем и огромным Красным Пятном - ураганом, бушующим на её поверхности уже несколько столетий.</a:t>
            </a:r>
            <a:endParaRPr lang="en-US" sz="1750" dirty="0"/>
          </a:p>
        </p:txBody>
      </p:sp>
      <p:sp>
        <p:nvSpPr>
          <p:cNvPr id="6" name="Text 4"/>
          <p:cNvSpPr/>
          <p:nvPr/>
        </p:nvSpPr>
        <p:spPr>
          <a:xfrm>
            <a:off x="2037993" y="4906208"/>
            <a:ext cx="5006221" cy="2132409"/>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Юпитер имеет 79 известных спутников, среди которых самые крупные - Ганимед, Каллисто, Ио и Европа. Они представляют собой отдельные миры со своей уникальной геологией и возможностью для будущих исследований.</a:t>
            </a:r>
            <a:endParaRPr lang="en-US" sz="1750" dirty="0"/>
          </a:p>
        </p:txBody>
      </p:sp>
      <p:pic>
        <p:nvPicPr>
          <p:cNvPr id="7" name="Image 0" descr="preencoded.png"/>
          <p:cNvPicPr>
            <a:picLocks noChangeAspect="1"/>
          </p:cNvPicPr>
          <p:nvPr/>
        </p:nvPicPr>
        <p:blipFill>
          <a:blip r:embed="rId3"/>
          <a:stretch>
            <a:fillRect/>
          </a:stretch>
        </p:blipFill>
        <p:spPr>
          <a:xfrm>
            <a:off x="7593806" y="2268498"/>
            <a:ext cx="5006221" cy="3971211"/>
          </a:xfrm>
          <a:prstGeom prst="rect">
            <a:avLst/>
          </a:prstGeom>
        </p:spPr>
      </p:pic>
      <p:pic>
        <p:nvPicPr>
          <p:cNvPr id="8"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pic>
        <p:nvPicPr>
          <p:cNvPr id="4" name="Image 0" descr="preencoded.png"/>
          <p:cNvPicPr>
            <a:picLocks noChangeAspect="1"/>
          </p:cNvPicPr>
          <p:nvPr/>
        </p:nvPicPr>
        <p:blipFill>
          <a:blip r:embed="rId3"/>
          <a:stretch>
            <a:fillRect/>
          </a:stretch>
        </p:blipFill>
        <p:spPr>
          <a:xfrm>
            <a:off x="9151620" y="0"/>
            <a:ext cx="5486400" cy="8229600"/>
          </a:xfrm>
          <a:prstGeom prst="rect">
            <a:avLst/>
          </a:prstGeom>
        </p:spPr>
      </p:pic>
      <p:sp>
        <p:nvSpPr>
          <p:cNvPr id="5" name="Text 2"/>
          <p:cNvSpPr/>
          <p:nvPr/>
        </p:nvSpPr>
        <p:spPr>
          <a:xfrm>
            <a:off x="833199" y="1351836"/>
            <a:ext cx="7477601" cy="1388745"/>
          </a:xfrm>
          <a:prstGeom prst="rect">
            <a:avLst/>
          </a:prstGeom>
          <a:noFill/>
          <a:ln/>
        </p:spPr>
        <p:txBody>
          <a:bodyPr wrap="square" rtlCol="0" anchor="t"/>
          <a:lstStyle/>
          <a:p>
            <a:pPr marL="0" indent="0">
              <a:lnSpc>
                <a:spcPts val="5468"/>
              </a:lnSpc>
              <a:buNone/>
            </a:pPr>
            <a:r>
              <a:rPr lang="en-US" sz="4374" dirty="0">
                <a:solidFill>
                  <a:srgbClr val="1B1B27"/>
                </a:solidFill>
                <a:latin typeface="Raleway" pitchFamily="34" charset="0"/>
                <a:ea typeface="Raleway" pitchFamily="34" charset="-122"/>
                <a:cs typeface="Raleway" pitchFamily="34" charset="-120"/>
              </a:rPr>
              <a:t>Сатурн - планета с кольцами</a:t>
            </a:r>
            <a:endParaRPr lang="en-US" sz="4374" dirty="0"/>
          </a:p>
        </p:txBody>
      </p:sp>
      <p:sp>
        <p:nvSpPr>
          <p:cNvPr id="6" name="Text 3"/>
          <p:cNvSpPr/>
          <p:nvPr/>
        </p:nvSpPr>
        <p:spPr>
          <a:xfrm>
            <a:off x="833199" y="3073837"/>
            <a:ext cx="7477601" cy="1777008"/>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Сатурн, являющийся шестой по удаленности от Солнца планетой Солнечной системы, поражает своими величественными кольцами. Эти кольца из пыли и льда простираются на 280 000 километров от поверхности планеты и насчитывают сотни миллионов тонн материала.</a:t>
            </a:r>
            <a:endParaRPr lang="en-US" sz="1750" dirty="0"/>
          </a:p>
        </p:txBody>
      </p:sp>
      <p:sp>
        <p:nvSpPr>
          <p:cNvPr id="7" name="Text 4"/>
          <p:cNvSpPr/>
          <p:nvPr/>
        </p:nvSpPr>
        <p:spPr>
          <a:xfrm>
            <a:off x="833199" y="5100757"/>
            <a:ext cx="7477601" cy="1777008"/>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Невероятно красивый Сатурн, обладающий также 82 спутниками, демонстрирует богатую и сложную динамику своей атмосферы, которая состоит в основном из водорода и гелия. Исследование этой газовой гиганта продолжается, открывая все новые интригующие факты о нем.</a:t>
            </a:r>
            <a:endParaRPr lang="en-US" sz="1750" dirty="0"/>
          </a:p>
        </p:txBody>
      </p:sp>
      <p:pic>
        <p:nvPicPr>
          <p:cNvPr id="8"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pic>
        <p:nvPicPr>
          <p:cNvPr id="4" name="Image 0" descr="preencoded.png"/>
          <p:cNvPicPr>
            <a:picLocks noChangeAspect="1"/>
          </p:cNvPicPr>
          <p:nvPr/>
        </p:nvPicPr>
        <p:blipFill>
          <a:blip r:embed="rId3"/>
          <a:stretch>
            <a:fillRect/>
          </a:stretch>
        </p:blipFill>
        <p:spPr>
          <a:xfrm>
            <a:off x="9151620" y="0"/>
            <a:ext cx="5486400" cy="8229600"/>
          </a:xfrm>
          <a:prstGeom prst="rect">
            <a:avLst/>
          </a:prstGeom>
        </p:spPr>
      </p:pic>
      <p:sp>
        <p:nvSpPr>
          <p:cNvPr id="5" name="Text 2"/>
          <p:cNvSpPr/>
          <p:nvPr/>
        </p:nvSpPr>
        <p:spPr>
          <a:xfrm>
            <a:off x="833199" y="1699022"/>
            <a:ext cx="5878116" cy="694373"/>
          </a:xfrm>
          <a:prstGeom prst="rect">
            <a:avLst/>
          </a:prstGeom>
          <a:noFill/>
          <a:ln/>
        </p:spPr>
        <p:txBody>
          <a:bodyPr wrap="none" rtlCol="0" anchor="t"/>
          <a:lstStyle/>
          <a:p>
            <a:pPr marL="0" indent="0">
              <a:lnSpc>
                <a:spcPts val="5468"/>
              </a:lnSpc>
              <a:buNone/>
            </a:pPr>
            <a:r>
              <a:rPr lang="en-US" sz="4374" dirty="0">
                <a:solidFill>
                  <a:srgbClr val="1B1B27"/>
                </a:solidFill>
                <a:latin typeface="Raleway" pitchFamily="34" charset="0"/>
                <a:ea typeface="Raleway" pitchFamily="34" charset="-122"/>
                <a:cs typeface="Raleway" pitchFamily="34" charset="-120"/>
              </a:rPr>
              <a:t>Уран - ледяной гигант</a:t>
            </a:r>
            <a:endParaRPr lang="en-US" sz="4374" dirty="0"/>
          </a:p>
        </p:txBody>
      </p:sp>
      <p:sp>
        <p:nvSpPr>
          <p:cNvPr id="6" name="Text 3"/>
          <p:cNvSpPr/>
          <p:nvPr/>
        </p:nvSpPr>
        <p:spPr>
          <a:xfrm>
            <a:off x="833199" y="2726650"/>
            <a:ext cx="7477601" cy="1777008"/>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Уран - седьмая планета Солнечной системы, являющаяся одним из так называемых "ледяных гигантов". Он отличается от других газовых гигантов Юпитера и Сатурна тем, что его ось наклонена почти на 90 градусов относительно плоскости орбиты. Это придает Урану уникальную "боковую" ориентацию в космическом пространстве.</a:t>
            </a:r>
            <a:endParaRPr lang="en-US" sz="1750" dirty="0"/>
          </a:p>
        </p:txBody>
      </p:sp>
      <p:sp>
        <p:nvSpPr>
          <p:cNvPr id="7" name="Text 4"/>
          <p:cNvSpPr/>
          <p:nvPr/>
        </p:nvSpPr>
        <p:spPr>
          <a:xfrm>
            <a:off x="833199" y="4753570"/>
            <a:ext cx="7477601" cy="1777008"/>
          </a:xfrm>
          <a:prstGeom prst="rect">
            <a:avLst/>
          </a:prstGeom>
          <a:noFill/>
          <a:ln/>
        </p:spPr>
        <p:txBody>
          <a:bodyPr wrap="square" rtlCol="0" anchor="t"/>
          <a:lstStyle/>
          <a:p>
            <a:pPr marL="0" indent="0">
              <a:lnSpc>
                <a:spcPts val="2799"/>
              </a:lnSpc>
              <a:buNone/>
            </a:pPr>
            <a:r>
              <a:rPr lang="en-US" sz="1750" dirty="0">
                <a:solidFill>
                  <a:srgbClr val="3C3939"/>
                </a:solidFill>
                <a:latin typeface="Roboto" pitchFamily="34" charset="0"/>
                <a:ea typeface="Roboto" pitchFamily="34" charset="-122"/>
                <a:cs typeface="Roboto" pitchFamily="34" charset="-120"/>
              </a:rPr>
              <a:t>Несмотря на свое ледяное состояние, в недрах Урана предположительно имеются жидкие океаны, скрытые под толстым слоем льда. Поверхность Урана, покрытая метановым льдом, имеет голубовато-зеленый оттенок, делающий эту планету одной из самых необычных в Солнечной системе.</a:t>
            </a:r>
            <a:endParaRPr lang="en-US" sz="1750" dirty="0"/>
          </a:p>
        </p:txBody>
      </p:sp>
      <p:pic>
        <p:nvPicPr>
          <p:cNvPr id="8"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75000"/>
            </a:srgbClr>
          </a:solidFill>
          <a:ln/>
        </p:spPr>
      </p:sp>
      <p:sp>
        <p:nvSpPr>
          <p:cNvPr id="4" name="Text 2"/>
          <p:cNvSpPr/>
          <p:nvPr/>
        </p:nvSpPr>
        <p:spPr>
          <a:xfrm>
            <a:off x="2521744" y="556141"/>
            <a:ext cx="7798594" cy="630674"/>
          </a:xfrm>
          <a:prstGeom prst="rect">
            <a:avLst/>
          </a:prstGeom>
          <a:noFill/>
          <a:ln/>
        </p:spPr>
        <p:txBody>
          <a:bodyPr wrap="none" rtlCol="0" anchor="t"/>
          <a:lstStyle/>
          <a:p>
            <a:pPr marL="0" indent="0">
              <a:lnSpc>
                <a:spcPts val="4966"/>
              </a:lnSpc>
              <a:buNone/>
            </a:pPr>
            <a:r>
              <a:rPr lang="en-US" sz="3973" dirty="0">
                <a:solidFill>
                  <a:srgbClr val="1B1B27"/>
                </a:solidFill>
                <a:latin typeface="Raleway" pitchFamily="34" charset="0"/>
                <a:ea typeface="Raleway" pitchFamily="34" charset="-122"/>
                <a:cs typeface="Raleway" pitchFamily="34" charset="-120"/>
              </a:rPr>
              <a:t>Нептун - самая дальняя планета</a:t>
            </a:r>
            <a:endParaRPr lang="en-US" sz="3973" dirty="0"/>
          </a:p>
        </p:txBody>
      </p:sp>
      <p:pic>
        <p:nvPicPr>
          <p:cNvPr id="5" name="Image 0" descr="preencoded.png"/>
          <p:cNvPicPr>
            <a:picLocks noChangeAspect="1"/>
          </p:cNvPicPr>
          <p:nvPr/>
        </p:nvPicPr>
        <p:blipFill>
          <a:blip r:embed="rId3"/>
          <a:stretch>
            <a:fillRect/>
          </a:stretch>
        </p:blipFill>
        <p:spPr>
          <a:xfrm>
            <a:off x="2521744" y="1590437"/>
            <a:ext cx="2993827" cy="1850231"/>
          </a:xfrm>
          <a:prstGeom prst="rect">
            <a:avLst/>
          </a:prstGeom>
        </p:spPr>
      </p:pic>
      <p:sp>
        <p:nvSpPr>
          <p:cNvPr id="6" name="Text 3"/>
          <p:cNvSpPr/>
          <p:nvPr/>
        </p:nvSpPr>
        <p:spPr>
          <a:xfrm>
            <a:off x="2521744" y="3692843"/>
            <a:ext cx="2951202" cy="315278"/>
          </a:xfrm>
          <a:prstGeom prst="rect">
            <a:avLst/>
          </a:prstGeom>
          <a:noFill/>
          <a:ln/>
        </p:spPr>
        <p:txBody>
          <a:bodyPr wrap="none" rtlCol="0" anchor="t"/>
          <a:lstStyle/>
          <a:p>
            <a:pPr marL="0" indent="0" algn="l">
              <a:lnSpc>
                <a:spcPts val="2483"/>
              </a:lnSpc>
              <a:buNone/>
            </a:pPr>
            <a:r>
              <a:rPr lang="en-US" sz="1987" dirty="0">
                <a:solidFill>
                  <a:srgbClr val="3C3939"/>
                </a:solidFill>
                <a:latin typeface="Raleway" pitchFamily="34" charset="0"/>
                <a:ea typeface="Raleway" pitchFamily="34" charset="-122"/>
                <a:cs typeface="Raleway" pitchFamily="34" charset="-120"/>
              </a:rPr>
              <a:t>Далекий ледяной гигант</a:t>
            </a:r>
            <a:endParaRPr lang="en-US" sz="1987" dirty="0"/>
          </a:p>
        </p:txBody>
      </p:sp>
      <p:sp>
        <p:nvSpPr>
          <p:cNvPr id="7" name="Text 4"/>
          <p:cNvSpPr/>
          <p:nvPr/>
        </p:nvSpPr>
        <p:spPr>
          <a:xfrm>
            <a:off x="2521744" y="4129207"/>
            <a:ext cx="2993827" cy="3228975"/>
          </a:xfrm>
          <a:prstGeom prst="rect">
            <a:avLst/>
          </a:prstGeom>
          <a:noFill/>
          <a:ln/>
        </p:spPr>
        <p:txBody>
          <a:bodyPr wrap="square" rtlCol="0" anchor="t"/>
          <a:lstStyle/>
          <a:p>
            <a:pPr marL="0" indent="0" algn="l">
              <a:lnSpc>
                <a:spcPts val="2543"/>
              </a:lnSpc>
              <a:buNone/>
            </a:pPr>
            <a:r>
              <a:rPr lang="en-US" sz="1589" dirty="0">
                <a:solidFill>
                  <a:srgbClr val="3C3939"/>
                </a:solidFill>
                <a:latin typeface="Roboto" pitchFamily="34" charset="0"/>
                <a:ea typeface="Roboto" pitchFamily="34" charset="-122"/>
                <a:cs typeface="Roboto" pitchFamily="34" charset="-120"/>
              </a:rPr>
              <a:t>Нептун - восьмая и самая дальняя планета Солнечной системы, расположенная на расстоянии около 4,5 миллиардов километров от Солнца. Это ледяной гигант, четвертая по размеру планета, покрытая облаками метана, которые окрашивают ее во множество оттенков синего.</a:t>
            </a:r>
            <a:endParaRPr lang="en-US" sz="1589" dirty="0"/>
          </a:p>
        </p:txBody>
      </p:sp>
      <p:pic>
        <p:nvPicPr>
          <p:cNvPr id="8" name="Image 1" descr="preencoded.png"/>
          <p:cNvPicPr>
            <a:picLocks noChangeAspect="1"/>
          </p:cNvPicPr>
          <p:nvPr/>
        </p:nvPicPr>
        <p:blipFill>
          <a:blip r:embed="rId4"/>
          <a:stretch>
            <a:fillRect/>
          </a:stretch>
        </p:blipFill>
        <p:spPr>
          <a:xfrm>
            <a:off x="5818227" y="1590437"/>
            <a:ext cx="2993827" cy="1850231"/>
          </a:xfrm>
          <a:prstGeom prst="rect">
            <a:avLst/>
          </a:prstGeom>
        </p:spPr>
      </p:pic>
      <p:sp>
        <p:nvSpPr>
          <p:cNvPr id="9" name="Text 5"/>
          <p:cNvSpPr/>
          <p:nvPr/>
        </p:nvSpPr>
        <p:spPr>
          <a:xfrm>
            <a:off x="5818227" y="3692843"/>
            <a:ext cx="2993827" cy="630555"/>
          </a:xfrm>
          <a:prstGeom prst="rect">
            <a:avLst/>
          </a:prstGeom>
          <a:noFill/>
          <a:ln/>
        </p:spPr>
        <p:txBody>
          <a:bodyPr wrap="square" rtlCol="0" anchor="t"/>
          <a:lstStyle/>
          <a:p>
            <a:pPr marL="0" indent="0" algn="l">
              <a:lnSpc>
                <a:spcPts val="2483"/>
              </a:lnSpc>
              <a:buNone/>
            </a:pPr>
            <a:r>
              <a:rPr lang="en-US" sz="1987" dirty="0">
                <a:solidFill>
                  <a:srgbClr val="3C3939"/>
                </a:solidFill>
                <a:latin typeface="Raleway" pitchFamily="34" charset="0"/>
                <a:ea typeface="Raleway" pitchFamily="34" charset="-122"/>
                <a:cs typeface="Raleway" pitchFamily="34" charset="-120"/>
              </a:rPr>
              <a:t>Бурные атмосферные явления</a:t>
            </a:r>
            <a:endParaRPr lang="en-US" sz="1987" dirty="0"/>
          </a:p>
        </p:txBody>
      </p:sp>
      <p:sp>
        <p:nvSpPr>
          <p:cNvPr id="10" name="Text 6"/>
          <p:cNvSpPr/>
          <p:nvPr/>
        </p:nvSpPr>
        <p:spPr>
          <a:xfrm>
            <a:off x="5818227" y="4444484"/>
            <a:ext cx="2993827" cy="2906078"/>
          </a:xfrm>
          <a:prstGeom prst="rect">
            <a:avLst/>
          </a:prstGeom>
          <a:noFill/>
          <a:ln/>
        </p:spPr>
        <p:txBody>
          <a:bodyPr wrap="square" rtlCol="0" anchor="t"/>
          <a:lstStyle/>
          <a:p>
            <a:pPr marL="0" indent="0" algn="l">
              <a:lnSpc>
                <a:spcPts val="2543"/>
              </a:lnSpc>
              <a:buNone/>
            </a:pPr>
            <a:r>
              <a:rPr lang="en-US" sz="1589" dirty="0">
                <a:solidFill>
                  <a:srgbClr val="3C3939"/>
                </a:solidFill>
                <a:latin typeface="Roboto" pitchFamily="34" charset="0"/>
                <a:ea typeface="Roboto" pitchFamily="34" charset="-122"/>
                <a:cs typeface="Roboto" pitchFamily="34" charset="-120"/>
              </a:rPr>
              <a:t>Несмотря на свою удаленность от Солнца, Нептун отличается бурной атмосферной активностью. На его поверхности наблюдаются гигантские ураганы, в том числе знаменитое Великое темное пятно, размер которого сравним с диаметром Земли.</a:t>
            </a:r>
            <a:endParaRPr lang="en-US" sz="1589" dirty="0"/>
          </a:p>
        </p:txBody>
      </p:sp>
      <p:pic>
        <p:nvPicPr>
          <p:cNvPr id="11" name="Image 2" descr="preencoded.png"/>
          <p:cNvPicPr>
            <a:picLocks noChangeAspect="1"/>
          </p:cNvPicPr>
          <p:nvPr/>
        </p:nvPicPr>
        <p:blipFill>
          <a:blip r:embed="rId5"/>
          <a:stretch>
            <a:fillRect/>
          </a:stretch>
        </p:blipFill>
        <p:spPr>
          <a:xfrm>
            <a:off x="9114711" y="1590437"/>
            <a:ext cx="2993827" cy="1850231"/>
          </a:xfrm>
          <a:prstGeom prst="rect">
            <a:avLst/>
          </a:prstGeom>
        </p:spPr>
      </p:pic>
      <p:sp>
        <p:nvSpPr>
          <p:cNvPr id="12" name="Text 7"/>
          <p:cNvSpPr/>
          <p:nvPr/>
        </p:nvSpPr>
        <p:spPr>
          <a:xfrm>
            <a:off x="9114711" y="3692843"/>
            <a:ext cx="2993827" cy="630555"/>
          </a:xfrm>
          <a:prstGeom prst="rect">
            <a:avLst/>
          </a:prstGeom>
          <a:noFill/>
          <a:ln/>
        </p:spPr>
        <p:txBody>
          <a:bodyPr wrap="square" rtlCol="0" anchor="t"/>
          <a:lstStyle/>
          <a:p>
            <a:pPr marL="0" indent="0" algn="l">
              <a:lnSpc>
                <a:spcPts val="2483"/>
              </a:lnSpc>
              <a:buNone/>
            </a:pPr>
            <a:r>
              <a:rPr lang="en-US" sz="1987" dirty="0">
                <a:solidFill>
                  <a:srgbClr val="3C3939"/>
                </a:solidFill>
                <a:latin typeface="Raleway" pitchFamily="34" charset="0"/>
                <a:ea typeface="Raleway" pitchFamily="34" charset="-122"/>
                <a:cs typeface="Raleway" pitchFamily="34" charset="-120"/>
              </a:rPr>
              <a:t>Таинственный спутник Тритон</a:t>
            </a:r>
            <a:endParaRPr lang="en-US" sz="1987" dirty="0"/>
          </a:p>
        </p:txBody>
      </p:sp>
      <p:sp>
        <p:nvSpPr>
          <p:cNvPr id="13" name="Text 8"/>
          <p:cNvSpPr/>
          <p:nvPr/>
        </p:nvSpPr>
        <p:spPr>
          <a:xfrm>
            <a:off x="9114711" y="4444484"/>
            <a:ext cx="2993827" cy="3228975"/>
          </a:xfrm>
          <a:prstGeom prst="rect">
            <a:avLst/>
          </a:prstGeom>
          <a:noFill/>
          <a:ln/>
        </p:spPr>
        <p:txBody>
          <a:bodyPr wrap="square" rtlCol="0" anchor="t"/>
          <a:lstStyle/>
          <a:p>
            <a:pPr marL="0" indent="0" algn="l">
              <a:lnSpc>
                <a:spcPts val="2543"/>
              </a:lnSpc>
              <a:buNone/>
            </a:pPr>
            <a:r>
              <a:rPr lang="en-US" sz="1589" dirty="0">
                <a:solidFill>
                  <a:srgbClr val="3C3939"/>
                </a:solidFill>
                <a:latin typeface="Roboto" pitchFamily="34" charset="0"/>
                <a:ea typeface="Roboto" pitchFamily="34" charset="-122"/>
                <a:cs typeface="Roboto" pitchFamily="34" charset="-120"/>
              </a:rPr>
              <a:t>Самый большой спутник Нептуна - Тритон, один из самых холодных объектов Солнечной системы. Этот ледяной спутник, вероятно, является захваченным объектом из пояса Койпера и имеет весьма необычную ретроградную орбиту вокруг планеты.</a:t>
            </a:r>
            <a:endParaRPr lang="en-US" sz="1589" dirty="0"/>
          </a:p>
        </p:txBody>
      </p:sp>
      <p:pic>
        <p:nvPicPr>
          <p:cNvPr id="14" name="Image 3" descr="preencoded.png">
            <a:hlinkClick r:id="rId6"/>
          </p:cNvPr>
          <p:cNvPicPr>
            <a:picLocks noChangeAspect="1"/>
          </p:cNvPicPr>
          <p:nvPr/>
        </p:nvPicPr>
        <p:blipFill>
          <a:blip r:embed="rId7"/>
          <a:stretch>
            <a:fillRect/>
          </a:stretch>
        </p:blipFill>
        <p:spPr>
          <a:xfrm>
            <a:off x="12242153" y="7589520"/>
            <a:ext cx="2296807" cy="54864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827</Words>
  <Application>Microsoft Office PowerPoint</Application>
  <PresentationFormat>Произвольный</PresentationFormat>
  <Paragraphs>54</Paragraphs>
  <Slides>10</Slides>
  <Notes>10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Наталья Курганова</cp:lastModifiedBy>
  <cp:revision>3</cp:revision>
  <dcterms:created xsi:type="dcterms:W3CDTF">2024-05-21T13:09:55Z</dcterms:created>
  <dcterms:modified xsi:type="dcterms:W3CDTF">2024-06-12T08:59:09Z</dcterms:modified>
</cp:coreProperties>
</file>