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2"/>
  </p:sldMasterIdLst>
  <p:notesMasterIdLst>
    <p:notesMasterId r:id="rId39"/>
  </p:notesMasterIdLst>
  <p:sldIdLst>
    <p:sldId id="256" r:id="rId3"/>
    <p:sldId id="291" r:id="rId4"/>
    <p:sldId id="308" r:id="rId5"/>
    <p:sldId id="309" r:id="rId6"/>
    <p:sldId id="304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7" r:id="rId19"/>
    <p:sldId id="306" r:id="rId20"/>
    <p:sldId id="303" r:id="rId21"/>
    <p:sldId id="343" r:id="rId22"/>
    <p:sldId id="346" r:id="rId23"/>
    <p:sldId id="349" r:id="rId24"/>
    <p:sldId id="352" r:id="rId25"/>
    <p:sldId id="355" r:id="rId26"/>
    <p:sldId id="358" r:id="rId27"/>
    <p:sldId id="361" r:id="rId28"/>
    <p:sldId id="364" r:id="rId29"/>
    <p:sldId id="367" r:id="rId30"/>
    <p:sldId id="370" r:id="rId31"/>
    <p:sldId id="373" r:id="rId32"/>
    <p:sldId id="376" r:id="rId33"/>
    <p:sldId id="379" r:id="rId34"/>
    <p:sldId id="382" r:id="rId35"/>
    <p:sldId id="385" r:id="rId36"/>
    <p:sldId id="388" r:id="rId37"/>
    <p:sldId id="391" r:id="rId38"/>
  </p:sldIdLst>
  <p:sldSz cx="12192000" cy="6858000"/>
  <p:notesSz cx="12192000" cy="6858000"/>
  <p:custDataLst>
    <p:tags r:id="rId4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886" autoAdjust="0"/>
  </p:normalViewPr>
  <p:slideViewPr>
    <p:cSldViewPr>
      <p:cViewPr varScale="1">
        <p:scale>
          <a:sx n="64" d="100"/>
          <a:sy n="64" d="100"/>
        </p:scale>
        <p:origin x="-67" y="-32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4B2E5-AF1A-495A-A4B4-6BA5C996A5CF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28D75-10F9-48D7-88B9-570F8CE58F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238662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28D75-10F9-48D7-88B9-570F8CE58F1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21742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28D75-10F9-48D7-88B9-570F8CE58F1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279646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28D75-10F9-48D7-88B9-570F8CE58F1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892067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F28D75-10F9-48D7-88B9-570F8CE58F1C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656107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767" y="97535"/>
            <a:ext cx="12045696" cy="663244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5216" y="2412491"/>
            <a:ext cx="2785872" cy="239572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0411" y="1427733"/>
            <a:ext cx="9171177" cy="49244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77940"/>
            <a:ext cx="2804160" cy="276999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78240" y="6377940"/>
            <a:ext cx="2804160" cy="27699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68387109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206D90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767" y="97535"/>
            <a:ext cx="12045696" cy="663244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5216" y="2412491"/>
            <a:ext cx="2785872" cy="239572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0411" y="1427733"/>
            <a:ext cx="9171177" cy="49244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600" y="6377940"/>
            <a:ext cx="2804160" cy="276999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78240" y="6377940"/>
            <a:ext cx="2804160" cy="27699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68387109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600" y="6377940"/>
            <a:ext cx="2804160" cy="276999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78240" y="6377940"/>
            <a:ext cx="2804160" cy="276999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43745982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206D90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10411" y="1427733"/>
            <a:ext cx="9171177" cy="513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01573" y="3335883"/>
            <a:ext cx="10388853" cy="2932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206D90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10411" y="1427733"/>
            <a:ext cx="9171177" cy="513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01573" y="3335883"/>
            <a:ext cx="10388853" cy="2932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206D90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ct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D8BD707-D9CF-40AE-B4C6-C98DA3205C09}" type="datetimeFigureOut">
              <a:rPr lang="en-US"/>
              <a:pPr/>
              <a:t>5/15/2025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D78CCF9-E608-0D68-675E-6443F6D55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val="0"/>
              </a:ext>
            </a:extLst>
          </a:blip>
          <a:srcRect l="29838" t="19352" r="29881" b="30592"/>
          <a:stretch>
            <a:fillRect/>
          </a:stretch>
        </p:blipFill>
        <p:spPr>
          <a:xfrm>
            <a:off x="533400" y="1600200"/>
            <a:ext cx="5181600" cy="3708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3820E41-7E87-03E7-1497-BDE17B7B6160}"/>
              </a:ext>
            </a:extLst>
          </p:cNvPr>
          <p:cNvSpPr txBox="1"/>
          <p:nvPr/>
        </p:nvSpPr>
        <p:spPr>
          <a:xfrm>
            <a:off x="5867400" y="1600200"/>
            <a:ext cx="58674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«Познание </a:t>
            </a:r>
            <a:r>
              <a:rPr lang="ru-R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мира через финансы — очень увлекательная вещь! Гораздо более увлекательная, чем, например, делание самих денежных </a:t>
            </a:r>
            <a:r>
              <a:rPr lang="ru-RU" sz="22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знаков </a:t>
            </a:r>
            <a:r>
              <a:rPr lang="ru-R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или их увеличение. </a:t>
            </a:r>
          </a:p>
          <a:p>
            <a:pPr algn="just"/>
            <a:r>
              <a:rPr lang="ru-R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Потому что ты не можешь вкладывать деньги в то, что ты не изучил. Я изучаю этот мир. Завтра мы будем вкладывать в высокие технологии, и ты</a:t>
            </a:r>
            <a:r>
              <a:rPr lang="ru-RU" sz="22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20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волей-неволей</a:t>
            </a:r>
            <a:r>
              <a:rPr lang="ru-R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становишься причастным к процессу развития науки на нашей Земле. Это тоже </a:t>
            </a:r>
            <a:r>
              <a:rPr lang="ru-RU" sz="22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приятно».</a:t>
            </a:r>
            <a:endParaRPr lang="ru-RU" sz="2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Канатная дорога в Кисловодске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86000" y="1957552"/>
            <a:ext cx="8350021" cy="431897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533399"/>
            <a:ext cx="12191999" cy="1386777"/>
          </a:xfrm>
        </p:spPr>
        <p:txBody>
          <a:bodyPr>
            <a:norm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Канатная </a:t>
            </a:r>
            <a:r>
              <a:rPr lang="ru-RU" b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дорога</a:t>
            </a:r>
            <a:br>
              <a:rPr lang="ru-RU" b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Национальном парке «Кисловодский»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27460" t="18500" r="25000" b="17451"/>
          <a:stretch>
            <a:fillRect/>
          </a:stretch>
        </p:blipFill>
        <p:spPr bwMode="auto">
          <a:xfrm>
            <a:off x="1524000" y="-1"/>
            <a:ext cx="9144000" cy="692960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9386188" cy="533399"/>
          </a:xfrm>
        </p:spPr>
        <p:txBody>
          <a:bodyPr>
            <a:normAutofit/>
          </a:bodyPr>
          <a:lstStyle/>
          <a:p>
            <a:pPr algn="ctr"/>
            <a:r>
              <a:rPr lang="ru-RU" b="1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Мультимедийный музей «Центр-Визит»</a:t>
            </a:r>
          </a:p>
        </p:txBody>
      </p:sp>
      <p:pic>
        <p:nvPicPr>
          <p:cNvPr id="31746" name="Picture 2" descr="https://cdn-irec.r-99.com/sites/default/files/imagecache/copyright1/user-images/533161/ytEOZkHpLFpycxCHxxG7A.jpg"/>
          <p:cNvPicPr>
            <a:picLocks noChangeAspect="1" noChangeArrowheads="1"/>
          </p:cNvPicPr>
          <p:nvPr/>
        </p:nvPicPr>
        <p:blipFill>
          <a:blip r:embed="rId2" cstate="print"/>
          <a:srcRect t="2822" b="4024"/>
          <a:stretch>
            <a:fillRect/>
          </a:stretch>
        </p:blipFill>
        <p:spPr bwMode="auto">
          <a:xfrm>
            <a:off x="1676400" y="1295400"/>
            <a:ext cx="8842662" cy="5257799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>
                <a:latin typeface="Times New Roman" pitchFamily="18" charset="0"/>
                <a:cs typeface="Times New Roman" panose="02020603050405020304" pitchFamily="18" charset="0"/>
              </a:rPr>
              <a:t>Зал флоры и фауны</a:t>
            </a:r>
          </a:p>
        </p:txBody>
      </p:sp>
      <p:pic>
        <p:nvPicPr>
          <p:cNvPr id="26626" name="Picture 2" descr="����������� �7"/>
          <p:cNvPicPr>
            <a:picLocks noChangeAspect="1" noChangeArrowheads="1"/>
          </p:cNvPicPr>
          <p:nvPr/>
        </p:nvPicPr>
        <p:blipFill>
          <a:blip r:embed="rId2" cstate="print"/>
          <a:srcRect b="12539"/>
          <a:stretch>
            <a:fillRect/>
          </a:stretch>
        </p:blipFill>
        <p:spPr bwMode="auto">
          <a:xfrm>
            <a:off x="1295400" y="457200"/>
            <a:ext cx="9927766" cy="57912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3400"/>
            <a:ext cx="12192000" cy="492443"/>
          </a:xfrm>
        </p:spPr>
        <p:txBody>
          <a:bodyPr/>
          <a:lstStyle/>
          <a:p>
            <a:pPr algn="ctr"/>
            <a:r>
              <a:rPr lang="ru-RU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Инсталляции</a:t>
            </a:r>
          </a:p>
        </p:txBody>
      </p:sp>
      <p:pic>
        <p:nvPicPr>
          <p:cNvPr id="33794" name="Picture 2" descr="https://cdn-irec.r-99.com/sites/default/files/imagecache/copyright/user-images/533161/PSODoLVeRrAPw6Ty5WdOhA.jpg"/>
          <p:cNvPicPr>
            <a:picLocks noChangeAspect="1" noChangeArrowheads="1"/>
          </p:cNvPicPr>
          <p:nvPr/>
        </p:nvPicPr>
        <p:blipFill>
          <a:blip r:embed="rId2" cstate="print"/>
          <a:srcRect t="4567" b="7844"/>
          <a:stretch>
            <a:fillRect/>
          </a:stretch>
        </p:blipFill>
        <p:spPr bwMode="auto">
          <a:xfrm>
            <a:off x="2286000" y="1295400"/>
            <a:ext cx="7556648" cy="505443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Поющий фонтан"/>
          <p:cNvPicPr>
            <a:picLocks noChangeAspect="1" noChangeArrowheads="1"/>
          </p:cNvPicPr>
          <p:nvPr/>
        </p:nvPicPr>
        <p:blipFill>
          <a:blip r:embed="rId2" cstate="print"/>
          <a:srcRect b="6192"/>
          <a:stretch>
            <a:fillRect/>
          </a:stretch>
        </p:blipFill>
        <p:spPr bwMode="auto">
          <a:xfrm>
            <a:off x="3200400" y="3048000"/>
            <a:ext cx="5784765" cy="322415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33400"/>
            <a:ext cx="12192000" cy="864096"/>
          </a:xfrm>
        </p:spPr>
        <p:txBody>
          <a:bodyPr>
            <a:no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Поющий фонтан </a:t>
            </a:r>
            <a:r>
              <a:rPr lang="ru-RU" b="1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— </a:t>
            </a:r>
            <a:r>
              <a:rPr lang="ru-RU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вода, огонь, свет, музыка, ритм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A8ACCF2-5B4C-C926-7CCD-2580F71CFF4F}"/>
              </a:ext>
            </a:extLst>
          </p:cNvPr>
          <p:cNvSpPr txBox="1"/>
          <p:nvPr/>
        </p:nvSpPr>
        <p:spPr>
          <a:xfrm>
            <a:off x="457200" y="1143000"/>
            <a:ext cx="11582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1875"/>
              </a:lnSpc>
              <a:spcAft>
                <a:spcPts val="600"/>
              </a:spcAft>
            </a:pPr>
            <a:r>
              <a:rPr lang="ru-RU" sz="1600" b="1" i="0">
                <a:solidFill>
                  <a:schemeClr val="tx2"/>
                </a:solidFill>
                <a:effectLst/>
                <a:cs typeface="Times New Roman" panose="02020603050405020304" pitchFamily="18" charset="0"/>
              </a:rPr>
              <a:t>У поющего фонтана двухуровневая конструкция, а его общая площадь составляет около 400 квадратных метров.</a:t>
            </a:r>
          </a:p>
          <a:p>
            <a:pPr algn="l">
              <a:lnSpc>
                <a:spcPts val="1875"/>
              </a:lnSpc>
              <a:spcAft>
                <a:spcPts val="600"/>
              </a:spcAft>
            </a:pPr>
            <a:r>
              <a:rPr lang="ru-RU" sz="1600" b="1" i="0">
                <a:solidFill>
                  <a:srgbClr val="1F497D"/>
                </a:solidFill>
                <a:effectLst/>
                <a:cs typeface="Times New Roman" panose="02020603050405020304" pitchFamily="18" charset="0"/>
              </a:rPr>
              <a:t>Диаметр чаши поющего фонтана — 21 метр, а играющие в ней струи бьют на высоту 15 метров, при этом еще меняя свое направление, темп и скорость.</a:t>
            </a:r>
          </a:p>
          <a:p>
            <a:pPr>
              <a:lnSpc>
                <a:spcPts val="1875"/>
              </a:lnSpc>
              <a:spcAft>
                <a:spcPts val="600"/>
              </a:spcAft>
            </a:pPr>
            <a:r>
              <a:rPr lang="ru-RU" sz="1600" b="1" i="0">
                <a:solidFill>
                  <a:schemeClr val="tx2"/>
                </a:solidFill>
                <a:effectLst/>
                <a:cs typeface="Times New Roman" panose="02020603050405020304" pitchFamily="18" charset="0"/>
              </a:rPr>
              <a:t>В репертуаре фонтана </a:t>
            </a:r>
            <a:r>
              <a:rPr lang="ru-RU" sz="1600" b="1" smtClean="0">
                <a:solidFill>
                  <a:schemeClr val="tx2"/>
                </a:solidFill>
                <a:cs typeface="Times New Roman" panose="02020603050405020304" pitchFamily="18" charset="0"/>
              </a:rPr>
              <a:t>— </a:t>
            </a:r>
            <a:r>
              <a:rPr lang="ru-RU" sz="1600" b="1" i="0" smtClean="0">
                <a:solidFill>
                  <a:schemeClr val="tx2"/>
                </a:solidFill>
                <a:effectLst/>
                <a:cs typeface="Times New Roman" panose="02020603050405020304" pitchFamily="18" charset="0"/>
              </a:rPr>
              <a:t>народные </a:t>
            </a:r>
            <a:r>
              <a:rPr lang="ru-RU" sz="1600" b="1" i="0">
                <a:solidFill>
                  <a:schemeClr val="tx2"/>
                </a:solidFill>
                <a:effectLst/>
                <a:cs typeface="Times New Roman" panose="02020603050405020304" pitchFamily="18" charset="0"/>
              </a:rPr>
              <a:t>композиции, лезгинки и вальсы, современные и классические произведения русских и зарубежных авторов и исполнителей.</a:t>
            </a:r>
          </a:p>
          <a:p>
            <a:pPr algn="l">
              <a:lnSpc>
                <a:spcPts val="1875"/>
              </a:lnSpc>
              <a:spcAft>
                <a:spcPts val="600"/>
              </a:spcAft>
            </a:pPr>
            <a:r>
              <a:rPr lang="ru-RU" sz="1600" b="1" i="0">
                <a:solidFill>
                  <a:schemeClr val="tx2"/>
                </a:solidFill>
                <a:effectLst/>
                <a:cs typeface="Times New Roman" panose="02020603050405020304" pitchFamily="18" charset="0"/>
              </a:rPr>
              <a:t>Фонтанное шоу состоит из нескольких элементов: воды, музыки, света, цвета и огня.</a:t>
            </a:r>
            <a:r>
              <a:rPr lang="ru-RU" sz="1800" b="1" i="0">
                <a:solidFill>
                  <a:schemeClr val="tx2"/>
                </a:solidFill>
                <a:effectLst/>
                <a:cs typeface="Times New Roman" panose="02020603050405020304" pitchFamily="18" charset="0"/>
              </a:rPr>
              <a:t> </a:t>
            </a:r>
            <a:endParaRPr lang="ru-RU" b="1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Поющий фонтан в Кисловодске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04800" y="533400"/>
            <a:ext cx="7715920" cy="5791376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7DCF75D-DBBF-BE48-1B80-4FEEC2FF940B}"/>
              </a:ext>
            </a:extLst>
          </p:cNvPr>
          <p:cNvSpPr txBox="1"/>
          <p:nvPr/>
        </p:nvSpPr>
        <p:spPr>
          <a:xfrm>
            <a:off x="8229600" y="1066800"/>
            <a:ext cx="3810000" cy="1813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i="0">
                <a:solidFill>
                  <a:srgbClr val="1F497D"/>
                </a:solidFill>
                <a:effectLst/>
              </a:rPr>
              <a:t>Поющий фонтан в Кисловодске </a:t>
            </a:r>
            <a:r>
              <a:rPr lang="ru-RU" sz="1600" b="1" i="0" smtClean="0">
                <a:solidFill>
                  <a:srgbClr val="1F497D"/>
                </a:solidFill>
                <a:effectLst/>
              </a:rPr>
              <a:t>—</a:t>
            </a:r>
            <a:br>
              <a:rPr lang="ru-RU" sz="1600" b="1" i="0" smtClean="0">
                <a:solidFill>
                  <a:srgbClr val="1F497D"/>
                </a:solidFill>
                <a:effectLst/>
              </a:rPr>
            </a:br>
            <a:r>
              <a:rPr lang="ru-RU" sz="1600" b="1" i="0" smtClean="0">
                <a:solidFill>
                  <a:srgbClr val="1F497D"/>
                </a:solidFill>
                <a:effectLst/>
              </a:rPr>
              <a:t>это </a:t>
            </a:r>
            <a:r>
              <a:rPr lang="ru-RU" sz="1600" b="1" i="0">
                <a:solidFill>
                  <a:srgbClr val="1F497D"/>
                </a:solidFill>
                <a:effectLst/>
              </a:rPr>
              <a:t>сложный технический комплекс, </a:t>
            </a:r>
            <a:r>
              <a:rPr lang="ru-RU" sz="1600" b="1" i="0" smtClean="0">
                <a:solidFill>
                  <a:srgbClr val="1F497D"/>
                </a:solidFill>
                <a:effectLst/>
              </a:rPr>
              <a:t>управляемый</a:t>
            </a:r>
            <a:br>
              <a:rPr lang="ru-RU" sz="1600" b="1" i="0" smtClean="0">
                <a:solidFill>
                  <a:srgbClr val="1F497D"/>
                </a:solidFill>
                <a:effectLst/>
              </a:rPr>
            </a:br>
            <a:r>
              <a:rPr lang="ru-RU" sz="1600" b="1" i="0" smtClean="0">
                <a:solidFill>
                  <a:srgbClr val="1F497D"/>
                </a:solidFill>
                <a:effectLst/>
              </a:rPr>
              <a:t>с </a:t>
            </a:r>
            <a:r>
              <a:rPr lang="ru-RU" sz="1600" b="1" i="0">
                <a:solidFill>
                  <a:srgbClr val="1F497D"/>
                </a:solidFill>
                <a:effectLst/>
              </a:rPr>
              <a:t>помощью </a:t>
            </a:r>
            <a:r>
              <a:rPr lang="ru-RU" sz="1600" b="1" i="0" smtClean="0">
                <a:solidFill>
                  <a:srgbClr val="1F497D"/>
                </a:solidFill>
                <a:effectLst/>
              </a:rPr>
              <a:t>компьютера</a:t>
            </a:r>
            <a:endParaRPr lang="ru-RU" sz="1600" b="1" i="0">
              <a:solidFill>
                <a:srgbClr val="1F497D"/>
              </a:solidFill>
              <a:effectLst/>
            </a:endParaRPr>
          </a:p>
          <a:p>
            <a:pPr algn="l">
              <a:lnSpc>
                <a:spcPts val="1875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ru-RU" sz="2000" b="1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D6CFDF-4982-CBED-0A83-8CF312C75EF5}"/>
              </a:ext>
            </a:extLst>
          </p:cNvPr>
          <p:cNvSpPr txBox="1"/>
          <p:nvPr/>
        </p:nvSpPr>
        <p:spPr>
          <a:xfrm>
            <a:off x="609600" y="533400"/>
            <a:ext cx="11277600" cy="5911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2550"/>
              </a:spcBef>
              <a:spcAft>
                <a:spcPts val="450"/>
              </a:spcAft>
            </a:pPr>
            <a:r>
              <a:rPr lang="ru-RU" sz="3200" b="1" i="0">
                <a:solidFill>
                  <a:srgbClr val="FF0000"/>
                </a:solidFill>
                <a:effectLst/>
              </a:rPr>
              <a:t>Места в </a:t>
            </a:r>
            <a:r>
              <a:rPr lang="ru-RU" sz="3200" b="1" i="0" smtClean="0">
                <a:solidFill>
                  <a:srgbClr val="FF0000"/>
                </a:solidFill>
                <a:effectLst/>
              </a:rPr>
              <a:t>Кисловодске,</a:t>
            </a:r>
            <a:br>
              <a:rPr lang="ru-RU" sz="3200" b="1" i="0" smtClean="0">
                <a:solidFill>
                  <a:srgbClr val="FF0000"/>
                </a:solidFill>
                <a:effectLst/>
              </a:rPr>
            </a:br>
            <a:r>
              <a:rPr lang="ru-RU" sz="3200" b="1" i="0" smtClean="0">
                <a:solidFill>
                  <a:srgbClr val="FF0000"/>
                </a:solidFill>
                <a:effectLst/>
              </a:rPr>
              <a:t>где </a:t>
            </a:r>
            <a:r>
              <a:rPr lang="ru-RU" sz="3200" b="1" i="0">
                <a:solidFill>
                  <a:srgbClr val="FF0000"/>
                </a:solidFill>
                <a:effectLst/>
              </a:rPr>
              <a:t>снимали фильм </a:t>
            </a:r>
            <a:r>
              <a:rPr lang="ru-RU" sz="3200" b="1" i="0" smtClean="0">
                <a:solidFill>
                  <a:srgbClr val="FF0000"/>
                </a:solidFill>
                <a:effectLst/>
              </a:rPr>
              <a:t>«Чебурашка</a:t>
            </a:r>
            <a:r>
              <a:rPr lang="ru-RU" sz="3200" b="1" smtClean="0">
                <a:solidFill>
                  <a:srgbClr val="FF0000"/>
                </a:solidFill>
              </a:rPr>
              <a:t>»</a:t>
            </a:r>
            <a:endParaRPr lang="ru-RU" sz="3200" b="1" i="0">
              <a:solidFill>
                <a:srgbClr val="FF0000"/>
              </a:solidFill>
              <a:effectLst/>
            </a:endParaRPr>
          </a:p>
          <a:p>
            <a:pPr algn="l">
              <a:lnSpc>
                <a:spcPts val="2100"/>
              </a:lnSpc>
              <a:spcBef>
                <a:spcPts val="45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 Аллея 70-летия Победы: </a:t>
            </a:r>
            <a:r>
              <a:rPr lang="ru-RU" b="0" i="0" smtClean="0">
                <a:effectLst/>
                <a:latin typeface="-apple-system"/>
              </a:rPr>
              <a:t>Геннадий Петрович </a:t>
            </a:r>
            <a:r>
              <a:rPr lang="ru-RU" b="0" i="0">
                <a:effectLst/>
                <a:latin typeface="-apple-system"/>
              </a:rPr>
              <a:t>проезжал на «Муравье</a:t>
            </a:r>
            <a:r>
              <a:rPr lang="ru-RU" b="0" i="0" smtClean="0">
                <a:effectLst/>
                <a:latin typeface="-apple-system"/>
              </a:rPr>
              <a:t>».</a:t>
            </a:r>
            <a:endParaRPr lang="ru-RU" b="0" i="0">
              <a:effectLst/>
              <a:latin typeface="-apple-system"/>
            </a:endParaRPr>
          </a:p>
          <a:p>
            <a:pPr algn="l">
              <a:lnSpc>
                <a:spcPts val="2100"/>
              </a:lnSpc>
              <a:spcBef>
                <a:spcPts val="45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 Каскадная лестница: </a:t>
            </a:r>
            <a:r>
              <a:rPr lang="ru-RU" b="0" i="0">
                <a:effectLst/>
                <a:latin typeface="-apple-system"/>
              </a:rPr>
              <a:t>Снимали момент с затором.</a:t>
            </a:r>
          </a:p>
          <a:p>
            <a:pPr algn="l">
              <a:lnSpc>
                <a:spcPts val="2100"/>
              </a:lnSpc>
              <a:spcBef>
                <a:spcPts val="45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 </a:t>
            </a:r>
            <a:r>
              <a:rPr lang="ru-RU" b="1" i="0" smtClean="0">
                <a:solidFill>
                  <a:srgbClr val="00B050"/>
                </a:solidFill>
                <a:effectLst/>
                <a:latin typeface="-apple-system"/>
              </a:rPr>
              <a:t>Улица </a:t>
            </a: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К. Маркса: </a:t>
            </a:r>
            <a:r>
              <a:rPr lang="ru-RU" b="0" i="0">
                <a:effectLst/>
                <a:latin typeface="-apple-system"/>
              </a:rPr>
              <a:t>Снимали сцену с «рекой из апельсинов».</a:t>
            </a:r>
          </a:p>
          <a:p>
            <a:pPr algn="l">
              <a:lnSpc>
                <a:spcPts val="2100"/>
              </a:lnSpc>
              <a:spcBef>
                <a:spcPts val="45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 </a:t>
            </a:r>
            <a:r>
              <a:rPr lang="ru-RU" b="1" i="0" smtClean="0">
                <a:solidFill>
                  <a:srgbClr val="00B050"/>
                </a:solidFill>
                <a:effectLst/>
                <a:latin typeface="-apple-system"/>
              </a:rPr>
              <a:t>Железнодорожный вокзал</a:t>
            </a:r>
            <a:r>
              <a:rPr lang="ru-RU" b="0" i="0">
                <a:solidFill>
                  <a:srgbClr val="00B050"/>
                </a:solidFill>
                <a:effectLst/>
                <a:latin typeface="-apple-system"/>
              </a:rPr>
              <a:t>: </a:t>
            </a:r>
            <a:r>
              <a:rPr lang="ru-RU" b="0" i="0">
                <a:effectLst/>
                <a:latin typeface="-apple-system"/>
              </a:rPr>
              <a:t>Чебурашка убегал от собаки.</a:t>
            </a:r>
          </a:p>
          <a:p>
            <a:pPr algn="l">
              <a:lnSpc>
                <a:spcPts val="2100"/>
              </a:lnSpc>
              <a:spcBef>
                <a:spcPts val="45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 Филармония Сафонова: </a:t>
            </a:r>
            <a:r>
              <a:rPr lang="ru-RU" b="0" i="0">
                <a:effectLst/>
                <a:latin typeface="-apple-system"/>
              </a:rPr>
              <a:t>Мостик, по которому Чебурашка убегал от собаки.</a:t>
            </a:r>
          </a:p>
          <a:p>
            <a:pPr algn="l">
              <a:lnSpc>
                <a:spcPts val="2100"/>
              </a:lnSpc>
              <a:spcBef>
                <a:spcPts val="45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 Главные Нарзанные ванны: </a:t>
            </a:r>
            <a:r>
              <a:rPr lang="ru-RU" b="0" i="0">
                <a:effectLst/>
                <a:latin typeface="-apple-system"/>
              </a:rPr>
              <a:t>На фоне </a:t>
            </a:r>
            <a:r>
              <a:rPr lang="ru-RU" b="0" i="0" smtClean="0">
                <a:effectLst/>
                <a:latin typeface="-apple-system"/>
              </a:rPr>
              <a:t>них </a:t>
            </a:r>
            <a:r>
              <a:rPr lang="ru-RU" b="0" i="0">
                <a:effectLst/>
                <a:latin typeface="-apple-system"/>
              </a:rPr>
              <a:t>лил «апельсиновый дождь», чуть в стороне </a:t>
            </a:r>
            <a:r>
              <a:rPr lang="ru-RU" b="0" i="0" smtClean="0">
                <a:effectLst/>
                <a:latin typeface="-apple-system"/>
              </a:rPr>
              <a:t>Геннадий Петрович </a:t>
            </a:r>
            <a:r>
              <a:rPr lang="ru-RU" b="0" i="0">
                <a:effectLst/>
                <a:latin typeface="-apple-system"/>
              </a:rPr>
              <a:t>приехал на мотороллере после дождя и прятался за деревом.</a:t>
            </a:r>
          </a:p>
          <a:p>
            <a:pPr algn="l">
              <a:lnSpc>
                <a:spcPts val="2100"/>
              </a:lnSpc>
              <a:spcBef>
                <a:spcPts val="45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 Гостиница Зипалова: </a:t>
            </a:r>
            <a:r>
              <a:rPr lang="ru-RU" b="0" i="0">
                <a:effectLst/>
                <a:latin typeface="-apple-system"/>
              </a:rPr>
              <a:t>В этом доме жила семья дочери </a:t>
            </a:r>
            <a:r>
              <a:rPr lang="ru-RU" b="0" i="0" smtClean="0">
                <a:effectLst/>
                <a:latin typeface="-apple-system"/>
              </a:rPr>
              <a:t>Геннадия Петровича. </a:t>
            </a:r>
            <a:r>
              <a:rPr lang="ru-RU" b="0" i="0">
                <a:effectLst/>
                <a:latin typeface="-apple-system"/>
              </a:rPr>
              <a:t>Здесь же на время </a:t>
            </a:r>
            <a:r>
              <a:rPr lang="ru-RU" b="0" i="0" smtClean="0">
                <a:effectLst/>
                <a:latin typeface="-apple-system"/>
              </a:rPr>
              <a:t>съемок </a:t>
            </a:r>
            <a:r>
              <a:rPr lang="ru-RU" b="0" i="0">
                <a:effectLst/>
                <a:latin typeface="-apple-system"/>
              </a:rPr>
              <a:t>установили шоколадный магазин.</a:t>
            </a:r>
          </a:p>
          <a:p>
            <a:pPr algn="l">
              <a:lnSpc>
                <a:spcPts val="2100"/>
              </a:lnSpc>
              <a:spcBef>
                <a:spcPts val="45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 Колоннада: </a:t>
            </a:r>
            <a:r>
              <a:rPr lang="ru-RU" b="0" i="0">
                <a:effectLst/>
                <a:latin typeface="-apple-system"/>
              </a:rPr>
              <a:t>Снималась финальная сцена с ярмаркой шоколада и выпущенной в небо ракетой.</a:t>
            </a:r>
          </a:p>
          <a:p>
            <a:pPr algn="l">
              <a:lnSpc>
                <a:spcPts val="2100"/>
              </a:lnSpc>
              <a:spcBef>
                <a:spcPts val="45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b="1" i="0">
                <a:solidFill>
                  <a:srgbClr val="00B050"/>
                </a:solidFill>
                <a:effectLst/>
                <a:latin typeface="-apple-system"/>
              </a:rPr>
              <a:t> Грот демона: </a:t>
            </a:r>
            <a:r>
              <a:rPr lang="ru-RU" b="0" i="0" err="1">
                <a:effectLst/>
                <a:latin typeface="-apple-system"/>
              </a:rPr>
              <a:t>Чебурашка </a:t>
            </a:r>
            <a:r>
              <a:rPr lang="ru-RU" b="0" i="0" smtClean="0">
                <a:effectLst/>
                <a:latin typeface="-apple-system"/>
              </a:rPr>
              <a:t>взошел </a:t>
            </a:r>
            <a:r>
              <a:rPr lang="ru-RU" b="0" i="0">
                <a:effectLst/>
                <a:latin typeface="-apple-system"/>
              </a:rPr>
              <a:t>на сцену и заявил, что он человек.</a:t>
            </a:r>
          </a:p>
        </p:txBody>
      </p:sp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13884199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2AFEEFE-9022-F5E6-CCF6-A0B1982D530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1295400"/>
            <a:ext cx="7485865" cy="50269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59591E-D102-1583-2D32-279679389B90}"/>
              </a:ext>
            </a:extLst>
          </p:cNvPr>
          <p:cNvSpPr txBox="1"/>
          <p:nvPr/>
        </p:nvSpPr>
        <p:spPr>
          <a:xfrm>
            <a:off x="0" y="533400"/>
            <a:ext cx="12192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Курортный бульвар</a:t>
            </a:r>
            <a:endParaRPr lang="ru-RU" sz="3200" b="1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/>
          </a:p>
        </p:txBody>
      </p:sp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6310742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1219200"/>
            <a:ext cx="9525000" cy="4154016"/>
          </a:xfrm>
        </p:spPr>
        <p:txBody>
          <a:bodyPr>
            <a:normAutofit/>
          </a:bodyPr>
          <a:lstStyle/>
          <a:p>
            <a:pPr algn="l"/>
            <a:r>
              <a:rPr lang="ru-RU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1.</a:t>
            </a:r>
            <a:r>
              <a:rPr lang="ru-RU">
                <a:latin typeface="+mn-lt"/>
                <a:cs typeface="Times New Roman" panose="02020603050405020304" pitchFamily="18" charset="0"/>
              </a:rPr>
              <a:t> </a:t>
            </a:r>
            <a:r>
              <a:rPr lang="ru-RU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Ребята, </a:t>
            </a:r>
            <a:r>
              <a:rPr lang="ru-RU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как вы думаете, хватило семье Геннадия Петровича  30 000 рублей?</a:t>
            </a:r>
            <a:br>
              <a:rPr lang="ru-RU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2. Сколько рублей </a:t>
            </a:r>
            <a:r>
              <a:rPr lang="ru-RU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осталось </a:t>
            </a:r>
            <a:r>
              <a:rPr lang="ru-RU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(на проезд и дополнительные расходы</a:t>
            </a:r>
            <a:r>
              <a:rPr lang="ru-RU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)?</a:t>
            </a:r>
            <a:endParaRPr lang="ru-RU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uristicum.ru/img/kavkaz/kislovodsk_gorod/20.jpg"/>
          <p:cNvPicPr>
            <a:picLocks noChangeAspect="1" noChangeArrowheads="1"/>
          </p:cNvPicPr>
          <p:nvPr/>
        </p:nvPicPr>
        <p:blipFill>
          <a:blip r:embed="rId2" cstate="print"/>
          <a:srcRect l="13137" t="13682" r="13252" b="2191"/>
          <a:stretch>
            <a:fillRect/>
          </a:stretch>
        </p:blipFill>
        <p:spPr bwMode="auto">
          <a:xfrm>
            <a:off x="609600" y="1295400"/>
            <a:ext cx="6548197" cy="4957922"/>
          </a:xfrm>
          <a:prstGeom prst="rect">
            <a:avLst/>
          </a:prstGeom>
          <a:noFill/>
        </p:spPr>
      </p:pic>
      <p:pic>
        <p:nvPicPr>
          <p:cNvPr id="1028" name="Picture 4" descr="https://zagran.guru/wp-content/uploads/2018/08/narzannaya-galereya.jpg"/>
          <p:cNvPicPr>
            <a:picLocks noChangeAspect="1" noChangeArrowheads="1"/>
          </p:cNvPicPr>
          <p:nvPr/>
        </p:nvPicPr>
        <p:blipFill>
          <a:blip r:embed="rId3" cstate="print"/>
          <a:srcRect l="28985" r="17486"/>
          <a:stretch>
            <a:fillRect/>
          </a:stretch>
        </p:blipFill>
        <p:spPr bwMode="auto">
          <a:xfrm>
            <a:off x="7391400" y="533400"/>
            <a:ext cx="4160602" cy="5750557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66800" y="609600"/>
            <a:ext cx="5562600" cy="731838"/>
          </a:xfrm>
        </p:spPr>
        <p:txBody>
          <a:bodyPr>
            <a:norm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ПОДСКАЗКИ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040F315-84DB-E9D2-343F-B1B66F9F770F}"/>
              </a:ext>
            </a:extLst>
          </p:cNvPr>
          <p:cNvSpPr txBox="1"/>
          <p:nvPr/>
        </p:nvSpPr>
        <p:spPr>
          <a:xfrm>
            <a:off x="1066800" y="533399"/>
            <a:ext cx="6477000" cy="566719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Делаем выводы</a:t>
            </a:r>
            <a:endParaRPr lang="ru-RU" sz="3200" b="1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ru-RU" sz="2400">
                <a:solidFill>
                  <a:srgbClr val="1F497D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1. При планировании личного и семейного бюджета необходимо стремиться к его оптимизации.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>
                <a:solidFill>
                  <a:srgbClr val="1F497D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2. При дефиците семейного и личного бюджета необходимо принять меры по его выравниванию.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>
                <a:solidFill>
                  <a:srgbClr val="1F497D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3. Если расходы существенно превышают доходы и семья берет деньги в долг (под проценты), а при неизменных доходах этот долг нарастает, то следует сокращать расходы или увеличивать доходы (или делать и то и другое).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521BD98-AAC2-2640-BBE0-167A40F84BE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09800"/>
            <a:ext cx="3634644" cy="3124200"/>
          </a:xfrm>
          <a:prstGeom prst="rect">
            <a:avLst/>
          </a:prstGeom>
        </p:spPr>
      </p:pic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38796654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6730"/>
            <a:chOff x="0" y="0"/>
            <a:chExt cx="12192000" cy="68567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34111"/>
              <a:ext cx="12191999" cy="67223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33885" cy="6649720"/>
            <a:chOff x="0" y="0"/>
            <a:chExt cx="12033885" cy="66497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2587" y="134112"/>
              <a:ext cx="11900916" cy="65151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649720"/>
            <a:chOff x="0" y="0"/>
            <a:chExt cx="12192000" cy="66497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056" y="134112"/>
              <a:ext cx="12124944" cy="65151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767" y="97534"/>
            <a:ext cx="12045696" cy="672998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780778" y="1462531"/>
            <a:ext cx="117665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>
                <a:latin typeface="Arial Black"/>
                <a:cs typeface="Arial Black"/>
              </a:rPr>
              <a:t>30</a:t>
            </a:r>
            <a:r>
              <a:rPr sz="2500" spc="-40">
                <a:latin typeface="Arial Black"/>
                <a:cs typeface="Arial Black"/>
              </a:rPr>
              <a:t> </a:t>
            </a:r>
            <a:r>
              <a:rPr sz="2500" spc="-25">
                <a:latin typeface="Arial Black"/>
                <a:cs typeface="Arial Black"/>
              </a:rPr>
              <a:t>000</a:t>
            </a:r>
            <a:endParaRPr sz="2500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80778" y="2862833"/>
            <a:ext cx="966469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>
                <a:latin typeface="Arial Black"/>
                <a:cs typeface="Arial Black"/>
              </a:rPr>
              <a:t>4</a:t>
            </a:r>
            <a:r>
              <a:rPr sz="2500" spc="-25">
                <a:latin typeface="Arial Black"/>
                <a:cs typeface="Arial Black"/>
              </a:rPr>
              <a:t> 500</a:t>
            </a:r>
            <a:endParaRPr sz="2500">
              <a:latin typeface="Arial Black"/>
              <a:cs typeface="Arial Blac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780778" y="4552899"/>
            <a:ext cx="117665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>
                <a:latin typeface="Arial Black"/>
                <a:cs typeface="Arial Black"/>
              </a:rPr>
              <a:t>18</a:t>
            </a:r>
            <a:r>
              <a:rPr sz="2500" spc="-40">
                <a:latin typeface="Arial Black"/>
                <a:cs typeface="Arial Black"/>
              </a:rPr>
              <a:t> </a:t>
            </a:r>
            <a:r>
              <a:rPr sz="2500" spc="-25">
                <a:latin typeface="Arial Black"/>
                <a:cs typeface="Arial Black"/>
              </a:rPr>
              <a:t>000</a:t>
            </a:r>
            <a:endParaRPr sz="2500">
              <a:latin typeface="Arial Black"/>
              <a:cs typeface="Arial Black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0"/>
            <a:ext cx="2514600" cy="762000"/>
            <a:chOff x="0" y="0"/>
            <a:chExt cx="2514600" cy="762000"/>
          </a:xfrm>
        </p:grpSpPr>
        <p:sp>
          <p:nvSpPr>
            <p:cNvPr id="7" name="object 7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44680" cy="6743700"/>
            <a:chOff x="0" y="0"/>
            <a:chExt cx="12044680" cy="67437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7828" y="114297"/>
              <a:ext cx="11896344" cy="66294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33885" cy="6715125"/>
            <a:chOff x="0" y="0"/>
            <a:chExt cx="12033885" cy="67151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056" y="134112"/>
              <a:ext cx="11966448" cy="658063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33885" cy="6657340"/>
            <a:chOff x="0" y="0"/>
            <a:chExt cx="12033885" cy="66573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056" y="134112"/>
              <a:ext cx="11966448" cy="652272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33885" cy="6649720"/>
            <a:chOff x="0" y="0"/>
            <a:chExt cx="12033885" cy="66497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2587" y="134112"/>
              <a:ext cx="11900916" cy="65151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33885" cy="6649720"/>
            <a:chOff x="0" y="0"/>
            <a:chExt cx="12033885" cy="66497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2587" y="134112"/>
              <a:ext cx="11900916" cy="65151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28835DA-231A-9574-CAE3-5EB5203E1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val="0"/>
              </a:ext>
            </a:extLst>
          </a:blip>
          <a:stretch>
            <a:fillRect/>
          </a:stretch>
        </p:blipFill>
        <p:spPr>
          <a:xfrm>
            <a:off x="990600" y="533400"/>
            <a:ext cx="10168467" cy="5719763"/>
          </a:xfrm>
          <a:prstGeom prst="rect">
            <a:avLst/>
          </a:prstGeom>
        </p:spPr>
      </p:pic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2969288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33885" cy="6748780"/>
            <a:chOff x="0" y="0"/>
            <a:chExt cx="12033885" cy="67487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2587" y="134110"/>
              <a:ext cx="11900916" cy="661415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33885" cy="6715125"/>
            <a:chOff x="0" y="0"/>
            <a:chExt cx="12033885" cy="67151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2587" y="134112"/>
              <a:ext cx="11900916" cy="658063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  <p:grpSp>
        <p:nvGrpSpPr>
          <p:cNvPr id="6" name="object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72B7449-DA14-D79F-79A3-6759FB7E1464}"/>
              </a:ext>
            </a:extLst>
          </p:cNvPr>
          <p:cNvGrpSpPr/>
          <p:nvPr/>
        </p:nvGrpSpPr>
        <p:grpSpPr>
          <a:xfrm>
            <a:off x="0" y="0"/>
            <a:ext cx="12033885" cy="6856730"/>
            <a:chOff x="0" y="0"/>
            <a:chExt cx="12033885" cy="6856730"/>
          </a:xfrm>
        </p:grpSpPr>
        <p:pic>
          <p:nvPicPr>
            <p:cNvPr id="7" name="object 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DF21AE9-F1A6-3EB8-E64D-4A1D7A0FD4B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2587" y="134111"/>
              <a:ext cx="11900916" cy="6722362"/>
            </a:xfrm>
            <a:prstGeom prst="rect">
              <a:avLst/>
            </a:prstGeom>
          </p:spPr>
        </p:pic>
        <p:sp>
          <p:nvSpPr>
            <p:cNvPr id="8" name="object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59D26F9-1C5E-BF90-9D7B-1548483B6E21}"/>
                </a:ext>
              </a:extLst>
            </p:cNvPr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9" name="object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642BA0-2854-8C8A-8826-807112CFFC9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33885" cy="6649720"/>
            <a:chOff x="0" y="0"/>
            <a:chExt cx="12033885" cy="66497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056" y="134112"/>
              <a:ext cx="11966448" cy="65151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-1"/>
            <a:ext cx="12001500" cy="6544945"/>
            <a:chOff x="0" y="-1"/>
            <a:chExt cx="12001500" cy="65449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200" y="-1"/>
              <a:ext cx="11925300" cy="654454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0999"/>
              <a:ext cx="1537715" cy="3810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4956175" y="2748229"/>
            <a:ext cx="5407025" cy="1931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>
                <a:latin typeface="Webdings"/>
                <a:cs typeface="Webdings"/>
              </a:rPr>
              <a:t></a:t>
            </a:r>
            <a:r>
              <a:rPr sz="1800" spc="-20">
                <a:latin typeface="Microsoft Sans Serif"/>
                <a:cs typeface="Microsoft Sans Serif"/>
              </a:rPr>
              <a:t>Реструктуризация</a:t>
            </a:r>
            <a:r>
              <a:rPr sz="1800" spc="-25">
                <a:latin typeface="Microsoft Sans Serif"/>
                <a:cs typeface="Microsoft Sans Serif"/>
              </a:rPr>
              <a:t> </a:t>
            </a:r>
            <a:r>
              <a:rPr sz="1800" spc="470">
                <a:latin typeface="Microsoft Sans Serif"/>
                <a:cs typeface="Microsoft Sans Serif"/>
              </a:rPr>
              <a:t>–</a:t>
            </a:r>
            <a:r>
              <a:rPr sz="1800" spc="-40">
                <a:latin typeface="Microsoft Sans Serif"/>
                <a:cs typeface="Microsoft Sans Serif"/>
              </a:rPr>
              <a:t> </a:t>
            </a:r>
            <a:r>
              <a:rPr sz="1800" spc="-10">
                <a:latin typeface="Microsoft Sans Serif"/>
                <a:cs typeface="Microsoft Sans Serif"/>
              </a:rPr>
              <a:t>отсрочка</a:t>
            </a:r>
            <a:r>
              <a:rPr sz="1800" spc="-35">
                <a:latin typeface="Microsoft Sans Serif"/>
                <a:cs typeface="Microsoft Sans Serif"/>
              </a:rPr>
              <a:t> </a:t>
            </a:r>
            <a:r>
              <a:rPr sz="1800">
                <a:latin typeface="Microsoft Sans Serif"/>
                <a:cs typeface="Microsoft Sans Serif"/>
              </a:rPr>
              <a:t>платежа,</a:t>
            </a:r>
            <a:r>
              <a:rPr sz="1800" spc="-35">
                <a:latin typeface="Microsoft Sans Serif"/>
                <a:cs typeface="Microsoft Sans Serif"/>
              </a:rPr>
              <a:t> </a:t>
            </a:r>
            <a:r>
              <a:rPr sz="1800" spc="-10">
                <a:latin typeface="Microsoft Sans Serif"/>
                <a:cs typeface="Microsoft Sans Serif"/>
              </a:rPr>
              <a:t>выплаты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800">
                <a:latin typeface="Microsoft Sans Serif"/>
                <a:cs typeface="Microsoft Sans Serif"/>
              </a:rPr>
              <a:t>основного</a:t>
            </a:r>
            <a:r>
              <a:rPr sz="1800" spc="-55">
                <a:latin typeface="Microsoft Sans Serif"/>
                <a:cs typeface="Microsoft Sans Serif"/>
              </a:rPr>
              <a:t> </a:t>
            </a:r>
            <a:r>
              <a:rPr sz="1800">
                <a:latin typeface="Microsoft Sans Serif"/>
                <a:cs typeface="Microsoft Sans Serif"/>
              </a:rPr>
              <a:t>долга,</a:t>
            </a:r>
            <a:r>
              <a:rPr sz="1800" spc="-65">
                <a:latin typeface="Microsoft Sans Serif"/>
                <a:cs typeface="Microsoft Sans Serif"/>
              </a:rPr>
              <a:t> </a:t>
            </a:r>
            <a:r>
              <a:rPr sz="1800" spc="-10">
                <a:latin typeface="Microsoft Sans Serif"/>
                <a:cs typeface="Microsoft Sans Serif"/>
              </a:rPr>
              <a:t>снижение</a:t>
            </a:r>
            <a:r>
              <a:rPr sz="1800" spc="-65">
                <a:latin typeface="Microsoft Sans Serif"/>
                <a:cs typeface="Microsoft Sans Serif"/>
              </a:rPr>
              <a:t> </a:t>
            </a:r>
            <a:r>
              <a:rPr sz="1800" spc="-10">
                <a:latin typeface="Microsoft Sans Serif"/>
                <a:cs typeface="Microsoft Sans Serif"/>
              </a:rPr>
              <a:t>процента</a:t>
            </a:r>
            <a:endParaRPr sz="1800">
              <a:latin typeface="Microsoft Sans Serif"/>
              <a:cs typeface="Microsoft Sans Serif"/>
            </a:endParaRPr>
          </a:p>
          <a:p>
            <a:pPr marL="12700" marR="824865">
              <a:lnSpc>
                <a:spcPct val="101099"/>
              </a:lnSpc>
              <a:spcBef>
                <a:spcPts val="1635"/>
              </a:spcBef>
            </a:pPr>
            <a:r>
              <a:rPr sz="1800" spc="-10">
                <a:latin typeface="Webdings"/>
                <a:cs typeface="Webdings"/>
              </a:rPr>
              <a:t></a:t>
            </a:r>
            <a:r>
              <a:rPr sz="1800" spc="-10">
                <a:latin typeface="Microsoft Sans Serif"/>
                <a:cs typeface="Microsoft Sans Serif"/>
              </a:rPr>
              <a:t>Рефинансирование</a:t>
            </a:r>
            <a:r>
              <a:rPr sz="1800" spc="-15">
                <a:latin typeface="Microsoft Sans Serif"/>
                <a:cs typeface="Microsoft Sans Serif"/>
              </a:rPr>
              <a:t> </a:t>
            </a:r>
            <a:r>
              <a:rPr sz="1800" spc="470">
                <a:latin typeface="Microsoft Sans Serif"/>
                <a:cs typeface="Microsoft Sans Serif"/>
              </a:rPr>
              <a:t>–</a:t>
            </a:r>
            <a:r>
              <a:rPr sz="1800" spc="-30">
                <a:latin typeface="Microsoft Sans Serif"/>
                <a:cs typeface="Microsoft Sans Serif"/>
              </a:rPr>
              <a:t> </a:t>
            </a:r>
            <a:r>
              <a:rPr sz="1800" spc="-10">
                <a:latin typeface="Microsoft Sans Serif"/>
                <a:cs typeface="Microsoft Sans Serif"/>
              </a:rPr>
              <a:t>погашение</a:t>
            </a:r>
            <a:r>
              <a:rPr sz="1800" spc="-15">
                <a:latin typeface="Microsoft Sans Serif"/>
                <a:cs typeface="Microsoft Sans Serif"/>
              </a:rPr>
              <a:t> </a:t>
            </a:r>
            <a:r>
              <a:rPr sz="1800">
                <a:latin typeface="Microsoft Sans Serif"/>
                <a:cs typeface="Microsoft Sans Serif"/>
              </a:rPr>
              <a:t>за</a:t>
            </a:r>
            <a:r>
              <a:rPr sz="1800" spc="-30">
                <a:latin typeface="Microsoft Sans Serif"/>
                <a:cs typeface="Microsoft Sans Serif"/>
              </a:rPr>
              <a:t> </a:t>
            </a:r>
            <a:r>
              <a:rPr sz="1800" spc="-20">
                <a:latin typeface="Microsoft Sans Serif"/>
                <a:cs typeface="Microsoft Sans Serif"/>
              </a:rPr>
              <a:t>счёт </a:t>
            </a:r>
            <a:r>
              <a:rPr sz="1800">
                <a:latin typeface="Microsoft Sans Serif"/>
                <a:cs typeface="Microsoft Sans Serif"/>
              </a:rPr>
              <a:t>другого</a:t>
            </a:r>
            <a:r>
              <a:rPr sz="1800" spc="-60">
                <a:latin typeface="Microsoft Sans Serif"/>
                <a:cs typeface="Microsoft Sans Serif"/>
              </a:rPr>
              <a:t> </a:t>
            </a:r>
            <a:r>
              <a:rPr sz="1800" spc="-10">
                <a:latin typeface="Microsoft Sans Serif"/>
                <a:cs typeface="Microsoft Sans Serif"/>
              </a:rPr>
              <a:t>кредита</a:t>
            </a:r>
            <a:endParaRPr sz="18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59"/>
              </a:spcBef>
            </a:pP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800" spc="-10">
                <a:latin typeface="Webdings"/>
                <a:cs typeface="Webdings"/>
              </a:rPr>
              <a:t></a:t>
            </a:r>
            <a:r>
              <a:rPr sz="1800" spc="-10">
                <a:latin typeface="Microsoft Sans Serif"/>
                <a:cs typeface="Microsoft Sans Serif"/>
              </a:rPr>
              <a:t>Кредитные</a:t>
            </a:r>
            <a:r>
              <a:rPr sz="1800" spc="-65">
                <a:latin typeface="Microsoft Sans Serif"/>
                <a:cs typeface="Microsoft Sans Serif"/>
              </a:rPr>
              <a:t> </a:t>
            </a:r>
            <a:r>
              <a:rPr sz="1800" spc="-25">
                <a:latin typeface="Microsoft Sans Serif"/>
                <a:cs typeface="Microsoft Sans Serif"/>
              </a:rPr>
              <a:t>каникулы</a:t>
            </a:r>
            <a:r>
              <a:rPr sz="1800" spc="-40">
                <a:latin typeface="Microsoft Sans Serif"/>
                <a:cs typeface="Microsoft Sans Serif"/>
              </a:rPr>
              <a:t> </a:t>
            </a:r>
            <a:r>
              <a:rPr sz="1800" spc="470">
                <a:latin typeface="Microsoft Sans Serif"/>
                <a:cs typeface="Microsoft Sans Serif"/>
              </a:rPr>
              <a:t>–</a:t>
            </a:r>
            <a:r>
              <a:rPr sz="1800" spc="-65">
                <a:latin typeface="Microsoft Sans Serif"/>
                <a:cs typeface="Microsoft Sans Serif"/>
              </a:rPr>
              <a:t> </a:t>
            </a:r>
            <a:r>
              <a:rPr sz="1800" spc="-10">
                <a:latin typeface="Microsoft Sans Serif"/>
                <a:cs typeface="Microsoft Sans Serif"/>
              </a:rPr>
              <a:t>приостановка</a:t>
            </a:r>
            <a:r>
              <a:rPr sz="1800" spc="-55">
                <a:latin typeface="Microsoft Sans Serif"/>
                <a:cs typeface="Microsoft Sans Serif"/>
              </a:rPr>
              <a:t> </a:t>
            </a:r>
            <a:r>
              <a:rPr sz="1800" spc="-10">
                <a:latin typeface="Microsoft Sans Serif"/>
                <a:cs typeface="Microsoft Sans Serif"/>
              </a:rPr>
              <a:t>платежей</a:t>
            </a:r>
            <a:endParaRPr sz="1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033885" cy="6649720"/>
            <a:chOff x="0" y="0"/>
            <a:chExt cx="12033885" cy="66497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2587" y="134112"/>
              <a:ext cx="11900916" cy="65151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2514600" cy="762000"/>
            </a:xfrm>
            <a:custGeom>
              <a:avLst/>
              <a:gdLst/>
              <a:ahLst/>
              <a:cxnLst/>
              <a:rect l="l" t="t" r="r" b="b"/>
              <a:pathLst>
                <a:path w="2514600" h="762000">
                  <a:moveTo>
                    <a:pt x="2514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2514600" y="762000"/>
                  </a:lnTo>
                  <a:lnTo>
                    <a:pt x="2514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1000" y="381000"/>
              <a:ext cx="1537715" cy="3810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BCCA7E0-7849-1993-4D69-8822FFE45298}"/>
              </a:ext>
            </a:extLst>
          </p:cNvPr>
          <p:cNvSpPr txBox="1"/>
          <p:nvPr/>
        </p:nvSpPr>
        <p:spPr>
          <a:xfrm>
            <a:off x="1676400" y="228600"/>
            <a:ext cx="899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5400" b="1">
                <a:solidFill>
                  <a:srgbClr val="FFC000"/>
                </a:solidFill>
              </a:rPr>
              <a:t>Спасибо за отличную работу!</a:t>
            </a:r>
          </a:p>
        </p:txBody>
      </p:sp>
      <p:pic>
        <p:nvPicPr>
          <p:cNvPr id="1026" name="Picture 2" descr="Апельсин отдушка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A2ED8A4-C888-7035-7DCF-8127E2679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val="0"/>
              </a:ext>
            </a:extLst>
          </a:blip>
          <a:stretch>
            <a:fillRect/>
          </a:stretch>
        </p:blipFill>
        <p:spPr bwMode="auto">
          <a:xfrm>
            <a:off x="2209800" y="1275735"/>
            <a:ext cx="7998588" cy="533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84403087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D14158B-1CF8-8ED1-488D-98599B15E2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val="0"/>
              </a:ext>
            </a:extLst>
          </a:blip>
          <a:stretch>
            <a:fillRect/>
          </a:stretch>
        </p:blipFill>
        <p:spPr>
          <a:xfrm>
            <a:off x="469392" y="371061"/>
            <a:ext cx="11253216" cy="6115878"/>
          </a:xfrm>
          <a:prstGeom prst="rect">
            <a:avLst/>
          </a:prstGeom>
        </p:spPr>
      </p:pic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12837330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3988F13-28EA-61F3-7A95-A073473EF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val="0"/>
              </a:ext>
            </a:extLst>
          </a:blip>
          <a:stretch>
            <a:fillRect/>
          </a:stretch>
        </p:blipFill>
        <p:spPr>
          <a:xfrm>
            <a:off x="1752600" y="533400"/>
            <a:ext cx="8591550" cy="5727700"/>
          </a:xfrm>
          <a:prstGeom prst="rect">
            <a:avLst/>
          </a:prstGeom>
        </p:spPr>
      </p:pic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60558533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AA6CFE-6E0C-3090-6F0C-9B3B6705B6E2}"/>
              </a:ext>
            </a:extLst>
          </p:cNvPr>
          <p:cNvSpPr txBox="1"/>
          <p:nvPr/>
        </p:nvSpPr>
        <p:spPr>
          <a:xfrm>
            <a:off x="0" y="5334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>
                <a:solidFill>
                  <a:srgbClr val="008000"/>
                </a:solidFill>
              </a:rPr>
              <a:t>Семья Геннадия Петровича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2BE28CA-B7BE-8D99-05A6-6EE0676BECD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2285" t="7897" b="12266"/>
          <a:stretch>
            <a:fillRect/>
          </a:stretch>
        </p:blipFill>
        <p:spPr>
          <a:xfrm>
            <a:off x="1905000" y="1295400"/>
            <a:ext cx="3708684" cy="5029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63037E-CD0C-EC2B-6912-3A94AD33CE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val="0"/>
              </a:ext>
            </a:extLst>
          </a:blip>
          <a:stretch>
            <a:fillRect/>
          </a:stretch>
        </p:blipFill>
        <p:spPr>
          <a:xfrm>
            <a:off x="5562600" y="1295400"/>
            <a:ext cx="4795684" cy="5023065"/>
          </a:xfrm>
          <a:prstGeom prst="rect">
            <a:avLst/>
          </a:prstGeom>
        </p:spPr>
      </p:pic>
    </p:spTree>
    <p:extLst>
      <p:ext uri="{BB962C8B-B14F-4D97-AF65-F5344CB8AC3E}">
        <p14:creationId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56279280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Музей Кисловодска «Крепость»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05000" y="1981200"/>
            <a:ext cx="8305801" cy="429610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33400"/>
            <a:ext cx="12192000" cy="1570186"/>
          </a:xfrm>
        </p:spPr>
        <p:txBody>
          <a:bodyPr>
            <a:norm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Музей Кисловодска «Крепость»</a:t>
            </a:r>
            <a:br>
              <a:rPr lang="ru-RU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Открыт 9 мая 1965 </a:t>
            </a:r>
            <a:r>
              <a:rPr lang="ru-RU" b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года</a:t>
            </a:r>
            <a:endParaRPr lang="ru-RU" b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 l="27847" t="20583" r="25338" b="17187"/>
          <a:stretch>
            <a:fillRect/>
          </a:stretch>
        </p:blipFill>
        <p:spPr bwMode="auto">
          <a:xfrm>
            <a:off x="2209800" y="533400"/>
            <a:ext cx="7696200" cy="57543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23916" t="18500" r="22338" b="18501"/>
          <a:stretch>
            <a:fillRect/>
          </a:stretch>
        </p:blipFill>
        <p:spPr bwMode="auto">
          <a:xfrm>
            <a:off x="1752600" y="533400"/>
            <a:ext cx="8686800" cy="572756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kislovodsk-kurort.org/uploads/gallery/406/fb5ddab048e2c43cb432cf420b975a1f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676400" y="533400"/>
            <a:ext cx="8733076" cy="579658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6.0.33"/>
  <p:tag name="AS_OS" val="Microsoft Windows NT 10.0.20348.0"/>
  <p:tag name="AS_RELEASE_DATE" val="2024.11.14"/>
  <p:tag name="AS_TITLE" val="Aspose.Slides for .NET6"/>
  <p:tag name="AS_VERSION" val="24.1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273</Words>
  <Application>Microsoft Office PowerPoint</Application>
  <PresentationFormat>Произвольный</PresentationFormat>
  <Paragraphs>44</Paragraphs>
  <Slides>36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Office Theme</vt:lpstr>
      <vt:lpstr>Office Theme</vt:lpstr>
      <vt:lpstr>Слайд 1</vt:lpstr>
      <vt:lpstr>ПОДСКАЗКИ</vt:lpstr>
      <vt:lpstr>Слайд 3</vt:lpstr>
      <vt:lpstr>Слайд 4</vt:lpstr>
      <vt:lpstr>Слайд 5</vt:lpstr>
      <vt:lpstr>Музей Кисловодска «Крепость» Открыт 9 мая 1965 года</vt:lpstr>
      <vt:lpstr>Слайд 7</vt:lpstr>
      <vt:lpstr>Слайд 8</vt:lpstr>
      <vt:lpstr>Слайд 9</vt:lpstr>
      <vt:lpstr>Канатная дорога в Национальном парке «Кисловодский»</vt:lpstr>
      <vt:lpstr>Слайд 11</vt:lpstr>
      <vt:lpstr>Мультимедийный музей «Центр-Визит»</vt:lpstr>
      <vt:lpstr>Зал флоры и фауны</vt:lpstr>
      <vt:lpstr>Инсталляции</vt:lpstr>
      <vt:lpstr>Поющий фонтан — вода, огонь, свет, музыка, ритм</vt:lpstr>
      <vt:lpstr>Слайд 16</vt:lpstr>
      <vt:lpstr>Слайд 17</vt:lpstr>
      <vt:lpstr>Слайд 18</vt:lpstr>
      <vt:lpstr>1. Ребята, как вы думаете, хватило семье Геннадия Петровича  30 000 рублей?  2. Сколько рублей осталось  (на проезд и дополнительные расходы)?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Maya Taya</dc:creator>
  <cp:lastModifiedBy>ИНФО</cp:lastModifiedBy>
  <cp:revision>53</cp:revision>
  <dcterms:created xsi:type="dcterms:W3CDTF">2024-12-14T19:51:39Z</dcterms:created>
  <dcterms:modified xsi:type="dcterms:W3CDTF">2025-05-15T06:37:12Z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2024-12-14T00:00:00Z</vt:filetime>
  </property>
</Properties>
</file>